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47"/>
  </p:notesMasterIdLst>
  <p:sldIdLst>
    <p:sldId id="256" r:id="rId2"/>
    <p:sldId id="309" r:id="rId3"/>
    <p:sldId id="270" r:id="rId4"/>
    <p:sldId id="312" r:id="rId5"/>
    <p:sldId id="257" r:id="rId6"/>
    <p:sldId id="295" r:id="rId7"/>
    <p:sldId id="299" r:id="rId8"/>
    <p:sldId id="262" r:id="rId9"/>
    <p:sldId id="268" r:id="rId10"/>
    <p:sldId id="300" r:id="rId11"/>
    <p:sldId id="296" r:id="rId12"/>
    <p:sldId id="267" r:id="rId13"/>
    <p:sldId id="272" r:id="rId14"/>
    <p:sldId id="269" r:id="rId15"/>
    <p:sldId id="265" r:id="rId16"/>
    <p:sldId id="301" r:id="rId17"/>
    <p:sldId id="307" r:id="rId18"/>
    <p:sldId id="313" r:id="rId19"/>
    <p:sldId id="316" r:id="rId20"/>
    <p:sldId id="317" r:id="rId21"/>
    <p:sldId id="318" r:id="rId22"/>
    <p:sldId id="290" r:id="rId23"/>
    <p:sldId id="306" r:id="rId24"/>
    <p:sldId id="291" r:id="rId25"/>
    <p:sldId id="273" r:id="rId26"/>
    <p:sldId id="302" r:id="rId27"/>
    <p:sldId id="292" r:id="rId28"/>
    <p:sldId id="293" r:id="rId29"/>
    <p:sldId id="303" r:id="rId30"/>
    <p:sldId id="282" r:id="rId31"/>
    <p:sldId id="305" r:id="rId32"/>
    <p:sldId id="311" r:id="rId33"/>
    <p:sldId id="283" r:id="rId34"/>
    <p:sldId id="279" r:id="rId35"/>
    <p:sldId id="277" r:id="rId36"/>
    <p:sldId id="278" r:id="rId37"/>
    <p:sldId id="274" r:id="rId38"/>
    <p:sldId id="285" r:id="rId39"/>
    <p:sldId id="308" r:id="rId40"/>
    <p:sldId id="286" r:id="rId41"/>
    <p:sldId id="261" r:id="rId42"/>
    <p:sldId id="264" r:id="rId43"/>
    <p:sldId id="287" r:id="rId44"/>
    <p:sldId id="288" r:id="rId45"/>
    <p:sldId id="260"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339CCD-71BE-497E-99CD-A7E9E2E389D7}">
  <a:tblStyle styleId="{05339CCD-71BE-497E-99CD-A7E9E2E389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92593"/>
  </p:normalViewPr>
  <p:slideViewPr>
    <p:cSldViewPr snapToGrid="0">
      <p:cViewPr varScale="1">
        <p:scale>
          <a:sx n="112" d="100"/>
          <a:sy n="112" d="100"/>
        </p:scale>
        <p:origin x="200" y="8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F9E8F-9A86-4046-8C4D-3D23DB9912E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E1A7427-F622-47CF-A6F6-BC6C6E264A2B}">
      <dgm:prSet/>
      <dgm:spPr/>
      <dgm:t>
        <a:bodyPr/>
        <a:lstStyle/>
        <a:p>
          <a:r>
            <a:rPr lang="en-US"/>
            <a:t>Executive Summary</a:t>
          </a:r>
        </a:p>
      </dgm:t>
    </dgm:pt>
    <dgm:pt modelId="{8B03F29E-9FE8-4BE3-A027-2A37B8DD4D99}" type="parTrans" cxnId="{5E1B134B-BD42-4089-8D34-9003C8BDE9B6}">
      <dgm:prSet/>
      <dgm:spPr/>
      <dgm:t>
        <a:bodyPr/>
        <a:lstStyle/>
        <a:p>
          <a:endParaRPr lang="en-US"/>
        </a:p>
      </dgm:t>
    </dgm:pt>
    <dgm:pt modelId="{1401E685-0506-4489-8AD1-9CB0A68AAF82}" type="sibTrans" cxnId="{5E1B134B-BD42-4089-8D34-9003C8BDE9B6}">
      <dgm:prSet/>
      <dgm:spPr/>
      <dgm:t>
        <a:bodyPr/>
        <a:lstStyle/>
        <a:p>
          <a:endParaRPr lang="en-US"/>
        </a:p>
      </dgm:t>
    </dgm:pt>
    <dgm:pt modelId="{E488B60A-10AC-4349-A980-977D44DD8A1C}">
      <dgm:prSet/>
      <dgm:spPr/>
      <dgm:t>
        <a:bodyPr/>
        <a:lstStyle/>
        <a:p>
          <a:r>
            <a:rPr lang="en-US" dirty="0"/>
            <a:t>Data Ingestion &amp; Preparation</a:t>
          </a:r>
        </a:p>
      </dgm:t>
    </dgm:pt>
    <dgm:pt modelId="{6F08F03A-1351-4C6C-B146-BEDDC5DA3B78}" type="parTrans" cxnId="{F87D4413-4AD2-4093-B742-F350233F2FD0}">
      <dgm:prSet/>
      <dgm:spPr/>
      <dgm:t>
        <a:bodyPr/>
        <a:lstStyle/>
        <a:p>
          <a:endParaRPr lang="en-US"/>
        </a:p>
      </dgm:t>
    </dgm:pt>
    <dgm:pt modelId="{CF7CB261-A2DB-412B-AE3C-980D83353607}" type="sibTrans" cxnId="{F87D4413-4AD2-4093-B742-F350233F2FD0}">
      <dgm:prSet/>
      <dgm:spPr/>
      <dgm:t>
        <a:bodyPr/>
        <a:lstStyle/>
        <a:p>
          <a:endParaRPr lang="en-US"/>
        </a:p>
      </dgm:t>
    </dgm:pt>
    <dgm:pt modelId="{06FC667C-58F9-4647-B8C6-BC7D8766C7F5}">
      <dgm:prSet/>
      <dgm:spPr/>
      <dgm:t>
        <a:bodyPr/>
        <a:lstStyle/>
        <a:p>
          <a:r>
            <a:rPr lang="en-US" dirty="0"/>
            <a:t>Data Modeling &amp; Design</a:t>
          </a:r>
        </a:p>
      </dgm:t>
    </dgm:pt>
    <dgm:pt modelId="{B310D87A-A903-4787-B171-3D7FDF154D37}" type="parTrans" cxnId="{C966E917-8396-4FAA-BD18-F5CBD22CFC74}">
      <dgm:prSet/>
      <dgm:spPr/>
      <dgm:t>
        <a:bodyPr/>
        <a:lstStyle/>
        <a:p>
          <a:endParaRPr lang="en-US"/>
        </a:p>
      </dgm:t>
    </dgm:pt>
    <dgm:pt modelId="{6FB4A49A-18B4-4D5E-8794-3C35F06FF06E}" type="sibTrans" cxnId="{C966E917-8396-4FAA-BD18-F5CBD22CFC74}">
      <dgm:prSet/>
      <dgm:spPr/>
      <dgm:t>
        <a:bodyPr/>
        <a:lstStyle/>
        <a:p>
          <a:endParaRPr lang="en-US"/>
        </a:p>
      </dgm:t>
    </dgm:pt>
    <dgm:pt modelId="{790E8E6C-B8BC-4E76-B12C-D4AF9D85C76B}">
      <dgm:prSet/>
      <dgm:spPr/>
      <dgm:t>
        <a:bodyPr/>
        <a:lstStyle/>
        <a:p>
          <a:r>
            <a:rPr lang="en-US" dirty="0"/>
            <a:t>Analytics &amp; Results</a:t>
          </a:r>
        </a:p>
      </dgm:t>
    </dgm:pt>
    <dgm:pt modelId="{A18C6F3E-6E55-4010-8167-0CAB51237625}" type="parTrans" cxnId="{3D893BB9-0016-4EE7-876F-6E1408993C51}">
      <dgm:prSet/>
      <dgm:spPr/>
      <dgm:t>
        <a:bodyPr/>
        <a:lstStyle/>
        <a:p>
          <a:endParaRPr lang="en-US"/>
        </a:p>
      </dgm:t>
    </dgm:pt>
    <dgm:pt modelId="{1A715475-D0D8-40A2-AC0A-69D732722220}" type="sibTrans" cxnId="{3D893BB9-0016-4EE7-876F-6E1408993C51}">
      <dgm:prSet/>
      <dgm:spPr/>
      <dgm:t>
        <a:bodyPr/>
        <a:lstStyle/>
        <a:p>
          <a:endParaRPr lang="en-US"/>
        </a:p>
      </dgm:t>
    </dgm:pt>
    <dgm:pt modelId="{7FFBC589-9123-49A6-8C8D-03C034969DF5}">
      <dgm:prSet/>
      <dgm:spPr/>
      <dgm:t>
        <a:bodyPr/>
        <a:lstStyle/>
        <a:p>
          <a:r>
            <a:rPr lang="en-US"/>
            <a:t>Future Work</a:t>
          </a:r>
        </a:p>
      </dgm:t>
    </dgm:pt>
    <dgm:pt modelId="{8FCB256D-6884-4BED-A116-DBB2A6DF9138}" type="parTrans" cxnId="{A41FD022-C5AF-4630-B550-9DEDE5BB0EB3}">
      <dgm:prSet/>
      <dgm:spPr/>
      <dgm:t>
        <a:bodyPr/>
        <a:lstStyle/>
        <a:p>
          <a:endParaRPr lang="en-US"/>
        </a:p>
      </dgm:t>
    </dgm:pt>
    <dgm:pt modelId="{DF74D899-189A-4833-8AFC-EF2CE0F5C48A}" type="sibTrans" cxnId="{A41FD022-C5AF-4630-B550-9DEDE5BB0EB3}">
      <dgm:prSet/>
      <dgm:spPr/>
      <dgm:t>
        <a:bodyPr/>
        <a:lstStyle/>
        <a:p>
          <a:endParaRPr lang="en-US"/>
        </a:p>
      </dgm:t>
    </dgm:pt>
    <dgm:pt modelId="{FEC15FFA-3B10-7F4D-9AE1-793F8CF5B2C7}">
      <dgm:prSet/>
      <dgm:spPr/>
      <dgm:t>
        <a:bodyPr/>
        <a:lstStyle/>
        <a:p>
          <a:r>
            <a:rPr lang="en-US" dirty="0"/>
            <a:t>Conclusion &amp; Recommendations</a:t>
          </a:r>
        </a:p>
      </dgm:t>
    </dgm:pt>
    <dgm:pt modelId="{E3824AE2-5512-DA48-B5AA-D76030DDE6FB}" type="parTrans" cxnId="{B887D54C-0AED-B64A-9D4E-DDDE7913EFCE}">
      <dgm:prSet/>
      <dgm:spPr/>
      <dgm:t>
        <a:bodyPr/>
        <a:lstStyle/>
        <a:p>
          <a:endParaRPr lang="en-US"/>
        </a:p>
      </dgm:t>
    </dgm:pt>
    <dgm:pt modelId="{CD805517-F6F4-D643-9F7E-3972980DC3E9}" type="sibTrans" cxnId="{B887D54C-0AED-B64A-9D4E-DDDE7913EFCE}">
      <dgm:prSet/>
      <dgm:spPr/>
      <dgm:t>
        <a:bodyPr/>
        <a:lstStyle/>
        <a:p>
          <a:endParaRPr lang="en-US"/>
        </a:p>
      </dgm:t>
    </dgm:pt>
    <dgm:pt modelId="{3A25D7D8-C782-DB43-AF5A-C49772DBD013}" type="pres">
      <dgm:prSet presAssocID="{8BFF9E8F-9A86-4046-8C4D-3D23DB9912E6}" presName="vert0" presStyleCnt="0">
        <dgm:presLayoutVars>
          <dgm:dir/>
          <dgm:animOne val="branch"/>
          <dgm:animLvl val="lvl"/>
        </dgm:presLayoutVars>
      </dgm:prSet>
      <dgm:spPr/>
    </dgm:pt>
    <dgm:pt modelId="{F211CA6A-E4A2-BB46-89D2-49620FBABF87}" type="pres">
      <dgm:prSet presAssocID="{8E1A7427-F622-47CF-A6F6-BC6C6E264A2B}" presName="thickLine" presStyleLbl="alignNode1" presStyleIdx="0" presStyleCnt="6"/>
      <dgm:spPr/>
    </dgm:pt>
    <dgm:pt modelId="{C464D725-CAA5-A142-A5D7-5D1B669A89F8}" type="pres">
      <dgm:prSet presAssocID="{8E1A7427-F622-47CF-A6F6-BC6C6E264A2B}" presName="horz1" presStyleCnt="0"/>
      <dgm:spPr/>
    </dgm:pt>
    <dgm:pt modelId="{F93A87D0-98BA-F64A-8446-6D7ABBFE1543}" type="pres">
      <dgm:prSet presAssocID="{8E1A7427-F622-47CF-A6F6-BC6C6E264A2B}" presName="tx1" presStyleLbl="revTx" presStyleIdx="0" presStyleCnt="6"/>
      <dgm:spPr/>
    </dgm:pt>
    <dgm:pt modelId="{82F44482-77C9-9F4A-B061-2CEA8A8ED790}" type="pres">
      <dgm:prSet presAssocID="{8E1A7427-F622-47CF-A6F6-BC6C6E264A2B}" presName="vert1" presStyleCnt="0"/>
      <dgm:spPr/>
    </dgm:pt>
    <dgm:pt modelId="{61368E1E-BD9A-CA4C-8CD0-294688E1D224}" type="pres">
      <dgm:prSet presAssocID="{E488B60A-10AC-4349-A980-977D44DD8A1C}" presName="thickLine" presStyleLbl="alignNode1" presStyleIdx="1" presStyleCnt="6"/>
      <dgm:spPr/>
    </dgm:pt>
    <dgm:pt modelId="{63CC7A47-2B42-F746-9D50-58CF84A5A497}" type="pres">
      <dgm:prSet presAssocID="{E488B60A-10AC-4349-A980-977D44DD8A1C}" presName="horz1" presStyleCnt="0"/>
      <dgm:spPr/>
    </dgm:pt>
    <dgm:pt modelId="{FEB153CB-778C-8D49-852B-424ACC6E452C}" type="pres">
      <dgm:prSet presAssocID="{E488B60A-10AC-4349-A980-977D44DD8A1C}" presName="tx1" presStyleLbl="revTx" presStyleIdx="1" presStyleCnt="6"/>
      <dgm:spPr/>
    </dgm:pt>
    <dgm:pt modelId="{320BAB01-34AA-7B44-9BFE-F004B183F392}" type="pres">
      <dgm:prSet presAssocID="{E488B60A-10AC-4349-A980-977D44DD8A1C}" presName="vert1" presStyleCnt="0"/>
      <dgm:spPr/>
    </dgm:pt>
    <dgm:pt modelId="{4DBBFFFF-F895-654D-945E-8314376F87BF}" type="pres">
      <dgm:prSet presAssocID="{06FC667C-58F9-4647-B8C6-BC7D8766C7F5}" presName="thickLine" presStyleLbl="alignNode1" presStyleIdx="2" presStyleCnt="6"/>
      <dgm:spPr/>
    </dgm:pt>
    <dgm:pt modelId="{11B4D57F-F047-2747-8BD9-96874119B331}" type="pres">
      <dgm:prSet presAssocID="{06FC667C-58F9-4647-B8C6-BC7D8766C7F5}" presName="horz1" presStyleCnt="0"/>
      <dgm:spPr/>
    </dgm:pt>
    <dgm:pt modelId="{F4F07A11-CF58-9948-B589-6A40EADE962A}" type="pres">
      <dgm:prSet presAssocID="{06FC667C-58F9-4647-B8C6-BC7D8766C7F5}" presName="tx1" presStyleLbl="revTx" presStyleIdx="2" presStyleCnt="6"/>
      <dgm:spPr/>
    </dgm:pt>
    <dgm:pt modelId="{3C9E2E07-B9EE-2B42-B5C2-1F0BD43BE32F}" type="pres">
      <dgm:prSet presAssocID="{06FC667C-58F9-4647-B8C6-BC7D8766C7F5}" presName="vert1" presStyleCnt="0"/>
      <dgm:spPr/>
    </dgm:pt>
    <dgm:pt modelId="{0B9ECE89-F5D2-A94F-B669-7C720CC1EAAA}" type="pres">
      <dgm:prSet presAssocID="{790E8E6C-B8BC-4E76-B12C-D4AF9D85C76B}" presName="thickLine" presStyleLbl="alignNode1" presStyleIdx="3" presStyleCnt="6"/>
      <dgm:spPr/>
    </dgm:pt>
    <dgm:pt modelId="{C8A8BCFE-E96F-9248-9CF9-BFF27B73453C}" type="pres">
      <dgm:prSet presAssocID="{790E8E6C-B8BC-4E76-B12C-D4AF9D85C76B}" presName="horz1" presStyleCnt="0"/>
      <dgm:spPr/>
    </dgm:pt>
    <dgm:pt modelId="{DEC0AE87-D40B-A34B-BDBB-C022D27A22A7}" type="pres">
      <dgm:prSet presAssocID="{790E8E6C-B8BC-4E76-B12C-D4AF9D85C76B}" presName="tx1" presStyleLbl="revTx" presStyleIdx="3" presStyleCnt="6"/>
      <dgm:spPr/>
    </dgm:pt>
    <dgm:pt modelId="{9171D0CA-87B0-8C42-8250-D4434B131F52}" type="pres">
      <dgm:prSet presAssocID="{790E8E6C-B8BC-4E76-B12C-D4AF9D85C76B}" presName="vert1" presStyleCnt="0"/>
      <dgm:spPr/>
    </dgm:pt>
    <dgm:pt modelId="{759C3FF7-00F3-4C4B-AA2D-9B3995602EFD}" type="pres">
      <dgm:prSet presAssocID="{FEC15FFA-3B10-7F4D-9AE1-793F8CF5B2C7}" presName="thickLine" presStyleLbl="alignNode1" presStyleIdx="4" presStyleCnt="6"/>
      <dgm:spPr/>
    </dgm:pt>
    <dgm:pt modelId="{DEC5695E-9510-0F41-87F8-CF3E8674FD60}" type="pres">
      <dgm:prSet presAssocID="{FEC15FFA-3B10-7F4D-9AE1-793F8CF5B2C7}" presName="horz1" presStyleCnt="0"/>
      <dgm:spPr/>
    </dgm:pt>
    <dgm:pt modelId="{DF274F54-2331-8544-857B-9C1F6E87688C}" type="pres">
      <dgm:prSet presAssocID="{FEC15FFA-3B10-7F4D-9AE1-793F8CF5B2C7}" presName="tx1" presStyleLbl="revTx" presStyleIdx="4" presStyleCnt="6"/>
      <dgm:spPr/>
    </dgm:pt>
    <dgm:pt modelId="{73B1DBF3-106C-7040-B4E5-335F4A0FBB31}" type="pres">
      <dgm:prSet presAssocID="{FEC15FFA-3B10-7F4D-9AE1-793F8CF5B2C7}" presName="vert1" presStyleCnt="0"/>
      <dgm:spPr/>
    </dgm:pt>
    <dgm:pt modelId="{71ED63AC-AEB8-3B49-BF9C-2798C77B961C}" type="pres">
      <dgm:prSet presAssocID="{7FFBC589-9123-49A6-8C8D-03C034969DF5}" presName="thickLine" presStyleLbl="alignNode1" presStyleIdx="5" presStyleCnt="6"/>
      <dgm:spPr/>
    </dgm:pt>
    <dgm:pt modelId="{EBBFAE8D-8F43-C240-B72D-B0572468D387}" type="pres">
      <dgm:prSet presAssocID="{7FFBC589-9123-49A6-8C8D-03C034969DF5}" presName="horz1" presStyleCnt="0"/>
      <dgm:spPr/>
    </dgm:pt>
    <dgm:pt modelId="{E5CA9E05-6765-9949-9056-E163250F3EC6}" type="pres">
      <dgm:prSet presAssocID="{7FFBC589-9123-49A6-8C8D-03C034969DF5}" presName="tx1" presStyleLbl="revTx" presStyleIdx="5" presStyleCnt="6"/>
      <dgm:spPr/>
    </dgm:pt>
    <dgm:pt modelId="{EF04A28B-DEEA-1C4F-931C-AD19E759DDCA}" type="pres">
      <dgm:prSet presAssocID="{7FFBC589-9123-49A6-8C8D-03C034969DF5}" presName="vert1" presStyleCnt="0"/>
      <dgm:spPr/>
    </dgm:pt>
  </dgm:ptLst>
  <dgm:cxnLst>
    <dgm:cxn modelId="{F87D4413-4AD2-4093-B742-F350233F2FD0}" srcId="{8BFF9E8F-9A86-4046-8C4D-3D23DB9912E6}" destId="{E488B60A-10AC-4349-A980-977D44DD8A1C}" srcOrd="1" destOrd="0" parTransId="{6F08F03A-1351-4C6C-B146-BEDDC5DA3B78}" sibTransId="{CF7CB261-A2DB-412B-AE3C-980D83353607}"/>
    <dgm:cxn modelId="{C966E917-8396-4FAA-BD18-F5CBD22CFC74}" srcId="{8BFF9E8F-9A86-4046-8C4D-3D23DB9912E6}" destId="{06FC667C-58F9-4647-B8C6-BC7D8766C7F5}" srcOrd="2" destOrd="0" parTransId="{B310D87A-A903-4787-B171-3D7FDF154D37}" sibTransId="{6FB4A49A-18B4-4D5E-8794-3C35F06FF06E}"/>
    <dgm:cxn modelId="{A41FD022-C5AF-4630-B550-9DEDE5BB0EB3}" srcId="{8BFF9E8F-9A86-4046-8C4D-3D23DB9912E6}" destId="{7FFBC589-9123-49A6-8C8D-03C034969DF5}" srcOrd="5" destOrd="0" parTransId="{8FCB256D-6884-4BED-A116-DBB2A6DF9138}" sibTransId="{DF74D899-189A-4833-8AFC-EF2CE0F5C48A}"/>
    <dgm:cxn modelId="{8325A83A-0D4B-CC4A-85DC-669B74C7EEB6}" type="presOf" srcId="{8BFF9E8F-9A86-4046-8C4D-3D23DB9912E6}" destId="{3A25D7D8-C782-DB43-AF5A-C49772DBD013}" srcOrd="0" destOrd="0" presId="urn:microsoft.com/office/officeart/2008/layout/LinedList"/>
    <dgm:cxn modelId="{8488E742-9280-C142-980C-4FAE051649D8}" type="presOf" srcId="{7FFBC589-9123-49A6-8C8D-03C034969DF5}" destId="{E5CA9E05-6765-9949-9056-E163250F3EC6}" srcOrd="0" destOrd="0" presId="urn:microsoft.com/office/officeart/2008/layout/LinedList"/>
    <dgm:cxn modelId="{5E1B134B-BD42-4089-8D34-9003C8BDE9B6}" srcId="{8BFF9E8F-9A86-4046-8C4D-3D23DB9912E6}" destId="{8E1A7427-F622-47CF-A6F6-BC6C6E264A2B}" srcOrd="0" destOrd="0" parTransId="{8B03F29E-9FE8-4BE3-A027-2A37B8DD4D99}" sibTransId="{1401E685-0506-4489-8AD1-9CB0A68AAF82}"/>
    <dgm:cxn modelId="{B887D54C-0AED-B64A-9D4E-DDDE7913EFCE}" srcId="{8BFF9E8F-9A86-4046-8C4D-3D23DB9912E6}" destId="{FEC15FFA-3B10-7F4D-9AE1-793F8CF5B2C7}" srcOrd="4" destOrd="0" parTransId="{E3824AE2-5512-DA48-B5AA-D76030DDE6FB}" sibTransId="{CD805517-F6F4-D643-9F7E-3972980DC3E9}"/>
    <dgm:cxn modelId="{2C8ACC71-9A7A-A84B-9AE9-F14E1973595E}" type="presOf" srcId="{FEC15FFA-3B10-7F4D-9AE1-793F8CF5B2C7}" destId="{DF274F54-2331-8544-857B-9C1F6E87688C}" srcOrd="0" destOrd="0" presId="urn:microsoft.com/office/officeart/2008/layout/LinedList"/>
    <dgm:cxn modelId="{9318308C-EAE4-F847-A055-6E9FFB07C4FB}" type="presOf" srcId="{790E8E6C-B8BC-4E76-B12C-D4AF9D85C76B}" destId="{DEC0AE87-D40B-A34B-BDBB-C022D27A22A7}" srcOrd="0" destOrd="0" presId="urn:microsoft.com/office/officeart/2008/layout/LinedList"/>
    <dgm:cxn modelId="{5530719B-8941-254B-AB5F-B26469E82435}" type="presOf" srcId="{E488B60A-10AC-4349-A980-977D44DD8A1C}" destId="{FEB153CB-778C-8D49-852B-424ACC6E452C}" srcOrd="0" destOrd="0" presId="urn:microsoft.com/office/officeart/2008/layout/LinedList"/>
    <dgm:cxn modelId="{3D893BB9-0016-4EE7-876F-6E1408993C51}" srcId="{8BFF9E8F-9A86-4046-8C4D-3D23DB9912E6}" destId="{790E8E6C-B8BC-4E76-B12C-D4AF9D85C76B}" srcOrd="3" destOrd="0" parTransId="{A18C6F3E-6E55-4010-8167-0CAB51237625}" sibTransId="{1A715475-D0D8-40A2-AC0A-69D732722220}"/>
    <dgm:cxn modelId="{91104DD2-52CA-FA48-9090-8C2556B8D1A9}" type="presOf" srcId="{8E1A7427-F622-47CF-A6F6-BC6C6E264A2B}" destId="{F93A87D0-98BA-F64A-8446-6D7ABBFE1543}" srcOrd="0" destOrd="0" presId="urn:microsoft.com/office/officeart/2008/layout/LinedList"/>
    <dgm:cxn modelId="{54A699E0-D745-1541-8222-35DA0A5C49D6}" type="presOf" srcId="{06FC667C-58F9-4647-B8C6-BC7D8766C7F5}" destId="{F4F07A11-CF58-9948-B589-6A40EADE962A}" srcOrd="0" destOrd="0" presId="urn:microsoft.com/office/officeart/2008/layout/LinedList"/>
    <dgm:cxn modelId="{8F0988C4-2BAF-0942-9BCE-FE6760D5BCA9}" type="presParOf" srcId="{3A25D7D8-C782-DB43-AF5A-C49772DBD013}" destId="{F211CA6A-E4A2-BB46-89D2-49620FBABF87}" srcOrd="0" destOrd="0" presId="urn:microsoft.com/office/officeart/2008/layout/LinedList"/>
    <dgm:cxn modelId="{48B78DE7-656C-3741-A379-821DACDF8F19}" type="presParOf" srcId="{3A25D7D8-C782-DB43-AF5A-C49772DBD013}" destId="{C464D725-CAA5-A142-A5D7-5D1B669A89F8}" srcOrd="1" destOrd="0" presId="urn:microsoft.com/office/officeart/2008/layout/LinedList"/>
    <dgm:cxn modelId="{2581ABEC-291D-2648-A165-0EE9E3088984}" type="presParOf" srcId="{C464D725-CAA5-A142-A5D7-5D1B669A89F8}" destId="{F93A87D0-98BA-F64A-8446-6D7ABBFE1543}" srcOrd="0" destOrd="0" presId="urn:microsoft.com/office/officeart/2008/layout/LinedList"/>
    <dgm:cxn modelId="{95ACB77C-1867-484F-826D-EAB241978149}" type="presParOf" srcId="{C464D725-CAA5-A142-A5D7-5D1B669A89F8}" destId="{82F44482-77C9-9F4A-B061-2CEA8A8ED790}" srcOrd="1" destOrd="0" presId="urn:microsoft.com/office/officeart/2008/layout/LinedList"/>
    <dgm:cxn modelId="{8B08B54E-D79A-D948-827B-99CEB056CAB9}" type="presParOf" srcId="{3A25D7D8-C782-DB43-AF5A-C49772DBD013}" destId="{61368E1E-BD9A-CA4C-8CD0-294688E1D224}" srcOrd="2" destOrd="0" presId="urn:microsoft.com/office/officeart/2008/layout/LinedList"/>
    <dgm:cxn modelId="{AAD447F4-A039-7845-9D1C-FD09B528E0E6}" type="presParOf" srcId="{3A25D7D8-C782-DB43-AF5A-C49772DBD013}" destId="{63CC7A47-2B42-F746-9D50-58CF84A5A497}" srcOrd="3" destOrd="0" presId="urn:microsoft.com/office/officeart/2008/layout/LinedList"/>
    <dgm:cxn modelId="{5D6254FF-FD11-D140-8F9C-4BAAA8B0C182}" type="presParOf" srcId="{63CC7A47-2B42-F746-9D50-58CF84A5A497}" destId="{FEB153CB-778C-8D49-852B-424ACC6E452C}" srcOrd="0" destOrd="0" presId="urn:microsoft.com/office/officeart/2008/layout/LinedList"/>
    <dgm:cxn modelId="{13BBC649-DA04-2B4E-B7AB-76F85AF94196}" type="presParOf" srcId="{63CC7A47-2B42-F746-9D50-58CF84A5A497}" destId="{320BAB01-34AA-7B44-9BFE-F004B183F392}" srcOrd="1" destOrd="0" presId="urn:microsoft.com/office/officeart/2008/layout/LinedList"/>
    <dgm:cxn modelId="{961AC4FB-43B6-E740-B2B7-1D10C925CEBD}" type="presParOf" srcId="{3A25D7D8-C782-DB43-AF5A-C49772DBD013}" destId="{4DBBFFFF-F895-654D-945E-8314376F87BF}" srcOrd="4" destOrd="0" presId="urn:microsoft.com/office/officeart/2008/layout/LinedList"/>
    <dgm:cxn modelId="{691B4A0D-6AD7-8B45-80AB-85E698A41074}" type="presParOf" srcId="{3A25D7D8-C782-DB43-AF5A-C49772DBD013}" destId="{11B4D57F-F047-2747-8BD9-96874119B331}" srcOrd="5" destOrd="0" presId="urn:microsoft.com/office/officeart/2008/layout/LinedList"/>
    <dgm:cxn modelId="{28A3896D-BF88-6747-86EB-5DBCDC4E7339}" type="presParOf" srcId="{11B4D57F-F047-2747-8BD9-96874119B331}" destId="{F4F07A11-CF58-9948-B589-6A40EADE962A}" srcOrd="0" destOrd="0" presId="urn:microsoft.com/office/officeart/2008/layout/LinedList"/>
    <dgm:cxn modelId="{0BD7B085-24D9-314B-A480-4779478E8C6F}" type="presParOf" srcId="{11B4D57F-F047-2747-8BD9-96874119B331}" destId="{3C9E2E07-B9EE-2B42-B5C2-1F0BD43BE32F}" srcOrd="1" destOrd="0" presId="urn:microsoft.com/office/officeart/2008/layout/LinedList"/>
    <dgm:cxn modelId="{75C500F8-2CFB-7E42-9F13-E86E87D03DB9}" type="presParOf" srcId="{3A25D7D8-C782-DB43-AF5A-C49772DBD013}" destId="{0B9ECE89-F5D2-A94F-B669-7C720CC1EAAA}" srcOrd="6" destOrd="0" presId="urn:microsoft.com/office/officeart/2008/layout/LinedList"/>
    <dgm:cxn modelId="{F7849C45-1D2C-3745-9C5C-7E10DDC22533}" type="presParOf" srcId="{3A25D7D8-C782-DB43-AF5A-C49772DBD013}" destId="{C8A8BCFE-E96F-9248-9CF9-BFF27B73453C}" srcOrd="7" destOrd="0" presId="urn:microsoft.com/office/officeart/2008/layout/LinedList"/>
    <dgm:cxn modelId="{A9D4AA6B-7354-2149-987B-2D7553BDE9DD}" type="presParOf" srcId="{C8A8BCFE-E96F-9248-9CF9-BFF27B73453C}" destId="{DEC0AE87-D40B-A34B-BDBB-C022D27A22A7}" srcOrd="0" destOrd="0" presId="urn:microsoft.com/office/officeart/2008/layout/LinedList"/>
    <dgm:cxn modelId="{5D24A874-91E2-D246-85C0-88D39E4A597E}" type="presParOf" srcId="{C8A8BCFE-E96F-9248-9CF9-BFF27B73453C}" destId="{9171D0CA-87B0-8C42-8250-D4434B131F52}" srcOrd="1" destOrd="0" presId="urn:microsoft.com/office/officeart/2008/layout/LinedList"/>
    <dgm:cxn modelId="{16328C8F-4E5A-9D40-9667-62A59AC236A5}" type="presParOf" srcId="{3A25D7D8-C782-DB43-AF5A-C49772DBD013}" destId="{759C3FF7-00F3-4C4B-AA2D-9B3995602EFD}" srcOrd="8" destOrd="0" presId="urn:microsoft.com/office/officeart/2008/layout/LinedList"/>
    <dgm:cxn modelId="{D3D8D484-DF12-8E41-9528-D37A314A94D9}" type="presParOf" srcId="{3A25D7D8-C782-DB43-AF5A-C49772DBD013}" destId="{DEC5695E-9510-0F41-87F8-CF3E8674FD60}" srcOrd="9" destOrd="0" presId="urn:microsoft.com/office/officeart/2008/layout/LinedList"/>
    <dgm:cxn modelId="{92822C58-6F08-7F41-9D86-789ABB77348E}" type="presParOf" srcId="{DEC5695E-9510-0F41-87F8-CF3E8674FD60}" destId="{DF274F54-2331-8544-857B-9C1F6E87688C}" srcOrd="0" destOrd="0" presId="urn:microsoft.com/office/officeart/2008/layout/LinedList"/>
    <dgm:cxn modelId="{0FF88AE9-ED31-4E43-95AC-833853DA5003}" type="presParOf" srcId="{DEC5695E-9510-0F41-87F8-CF3E8674FD60}" destId="{73B1DBF3-106C-7040-B4E5-335F4A0FBB31}" srcOrd="1" destOrd="0" presId="urn:microsoft.com/office/officeart/2008/layout/LinedList"/>
    <dgm:cxn modelId="{A9711519-EE81-FF4B-A94A-84859A1AFACF}" type="presParOf" srcId="{3A25D7D8-C782-DB43-AF5A-C49772DBD013}" destId="{71ED63AC-AEB8-3B49-BF9C-2798C77B961C}" srcOrd="10" destOrd="0" presId="urn:microsoft.com/office/officeart/2008/layout/LinedList"/>
    <dgm:cxn modelId="{73FA49E0-6AAF-E94E-B527-389D21DBD789}" type="presParOf" srcId="{3A25D7D8-C782-DB43-AF5A-C49772DBD013}" destId="{EBBFAE8D-8F43-C240-B72D-B0572468D387}" srcOrd="11" destOrd="0" presId="urn:microsoft.com/office/officeart/2008/layout/LinedList"/>
    <dgm:cxn modelId="{6455B4B0-068B-7F49-BC74-75BF013FAF85}" type="presParOf" srcId="{EBBFAE8D-8F43-C240-B72D-B0572468D387}" destId="{E5CA9E05-6765-9949-9056-E163250F3EC6}" srcOrd="0" destOrd="0" presId="urn:microsoft.com/office/officeart/2008/layout/LinedList"/>
    <dgm:cxn modelId="{DB429622-BDFC-414E-9A33-E1DD37E4A82F}" type="presParOf" srcId="{EBBFAE8D-8F43-C240-B72D-B0572468D387}" destId="{EF04A28B-DEEA-1C4F-931C-AD19E759DDC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032DC9-FD6E-414F-9E1B-ACD15D95813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C580BC4-7743-4840-B423-9CF0F7B36E94}">
      <dgm:prSet/>
      <dgm:spPr/>
      <dgm:t>
        <a:bodyPr/>
        <a:lstStyle/>
        <a:p>
          <a:r>
            <a:rPr lang="en-US" dirty="0"/>
            <a:t>Our goal is to optimize vehicle allocation according to ridership demand and give business insights and recommendations to TNP companies (also called rider sharing companies like Uber, Lyft and Via). </a:t>
          </a:r>
        </a:p>
      </dgm:t>
    </dgm:pt>
    <dgm:pt modelId="{F034600E-784A-4BBC-BBE9-D54022BF9EF8}" type="parTrans" cxnId="{CA5796A1-18AB-45D1-87A5-F1B92916E124}">
      <dgm:prSet/>
      <dgm:spPr/>
      <dgm:t>
        <a:bodyPr/>
        <a:lstStyle/>
        <a:p>
          <a:endParaRPr lang="en-US"/>
        </a:p>
      </dgm:t>
    </dgm:pt>
    <dgm:pt modelId="{BAC94D73-DB9D-4F25-BCAD-F9222A48A2ED}" type="sibTrans" cxnId="{CA5796A1-18AB-45D1-87A5-F1B92916E124}">
      <dgm:prSet/>
      <dgm:spPr/>
      <dgm:t>
        <a:bodyPr/>
        <a:lstStyle/>
        <a:p>
          <a:endParaRPr lang="en-US"/>
        </a:p>
      </dgm:t>
    </dgm:pt>
    <dgm:pt modelId="{68B6CCBE-970B-4649-B9AA-3277F511F32C}">
      <dgm:prSet/>
      <dgm:spPr/>
      <dgm:t>
        <a:bodyPr/>
        <a:lstStyle/>
        <a:p>
          <a:r>
            <a:rPr lang="en-US" b="0" i="0" u="none" dirty="0"/>
            <a:t>We use data regarding weather, major sport events, public safety, and census to analyze customer behavior and to give precise recommendations. </a:t>
          </a:r>
          <a:endParaRPr lang="en-US" dirty="0"/>
        </a:p>
      </dgm:t>
    </dgm:pt>
    <dgm:pt modelId="{5C40952E-6E06-42A6-8C48-857BC17AF75C}" type="parTrans" cxnId="{D3CCC4CB-3C88-42A5-8BFE-FE0910FC4BA5}">
      <dgm:prSet/>
      <dgm:spPr/>
      <dgm:t>
        <a:bodyPr/>
        <a:lstStyle/>
        <a:p>
          <a:endParaRPr lang="en-US"/>
        </a:p>
      </dgm:t>
    </dgm:pt>
    <dgm:pt modelId="{995AB9F3-ED3B-4598-A092-94D8493D89D4}" type="sibTrans" cxnId="{D3CCC4CB-3C88-42A5-8BFE-FE0910FC4BA5}">
      <dgm:prSet/>
      <dgm:spPr/>
      <dgm:t>
        <a:bodyPr/>
        <a:lstStyle/>
        <a:p>
          <a:endParaRPr lang="en-US"/>
        </a:p>
      </dgm:t>
    </dgm:pt>
    <dgm:pt modelId="{D8940737-2789-4B60-A76E-64514335DBB3}">
      <dgm:prSet/>
      <dgm:spPr/>
      <dgm:t>
        <a:bodyPr/>
        <a:lstStyle/>
        <a:p>
          <a:r>
            <a:rPr lang="en-US" b="0" i="0" u="none" dirty="0"/>
            <a:t>We create a relational database system that can efficiently load, store, and extract data from different sources for analysis. </a:t>
          </a:r>
          <a:endParaRPr lang="en-US" dirty="0"/>
        </a:p>
      </dgm:t>
    </dgm:pt>
    <dgm:pt modelId="{D26C731A-9AE0-40C2-96C6-E35C098DE000}" type="parTrans" cxnId="{58C3D773-40B7-44C4-8D85-5C9FF34AFDF9}">
      <dgm:prSet/>
      <dgm:spPr/>
      <dgm:t>
        <a:bodyPr/>
        <a:lstStyle/>
        <a:p>
          <a:endParaRPr lang="en-US"/>
        </a:p>
      </dgm:t>
    </dgm:pt>
    <dgm:pt modelId="{65A3BADC-518D-42DC-9F9D-6C9C7B00A076}" type="sibTrans" cxnId="{58C3D773-40B7-44C4-8D85-5C9FF34AFDF9}">
      <dgm:prSet/>
      <dgm:spPr/>
      <dgm:t>
        <a:bodyPr/>
        <a:lstStyle/>
        <a:p>
          <a:endParaRPr lang="en-US"/>
        </a:p>
      </dgm:t>
    </dgm:pt>
    <dgm:pt modelId="{9E25D81E-6AAD-4F41-98DB-0EBF89D86854}" type="pres">
      <dgm:prSet presAssocID="{63032DC9-FD6E-414F-9E1B-ACD15D958138}" presName="vert0" presStyleCnt="0">
        <dgm:presLayoutVars>
          <dgm:dir/>
          <dgm:animOne val="branch"/>
          <dgm:animLvl val="lvl"/>
        </dgm:presLayoutVars>
      </dgm:prSet>
      <dgm:spPr/>
    </dgm:pt>
    <dgm:pt modelId="{7FF74B3C-2845-6B4D-8ED3-27BC5026504D}" type="pres">
      <dgm:prSet presAssocID="{4C580BC4-7743-4840-B423-9CF0F7B36E94}" presName="thickLine" presStyleLbl="alignNode1" presStyleIdx="0" presStyleCnt="3"/>
      <dgm:spPr/>
    </dgm:pt>
    <dgm:pt modelId="{BB3E454D-793B-404F-80A7-87336AF59B8C}" type="pres">
      <dgm:prSet presAssocID="{4C580BC4-7743-4840-B423-9CF0F7B36E94}" presName="horz1" presStyleCnt="0"/>
      <dgm:spPr/>
    </dgm:pt>
    <dgm:pt modelId="{9420A804-939C-AD48-9AFD-E76F2A48B68D}" type="pres">
      <dgm:prSet presAssocID="{4C580BC4-7743-4840-B423-9CF0F7B36E94}" presName="tx1" presStyleLbl="revTx" presStyleIdx="0" presStyleCnt="3"/>
      <dgm:spPr/>
    </dgm:pt>
    <dgm:pt modelId="{399573CC-A6F0-8242-B7E2-8BB806237B0C}" type="pres">
      <dgm:prSet presAssocID="{4C580BC4-7743-4840-B423-9CF0F7B36E94}" presName="vert1" presStyleCnt="0"/>
      <dgm:spPr/>
    </dgm:pt>
    <dgm:pt modelId="{E05CD6CF-F2AE-D345-AE7A-F9E01ED3D851}" type="pres">
      <dgm:prSet presAssocID="{68B6CCBE-970B-4649-B9AA-3277F511F32C}" presName="thickLine" presStyleLbl="alignNode1" presStyleIdx="1" presStyleCnt="3"/>
      <dgm:spPr/>
    </dgm:pt>
    <dgm:pt modelId="{35258411-B569-8545-8623-AEFC6F2FAEE6}" type="pres">
      <dgm:prSet presAssocID="{68B6CCBE-970B-4649-B9AA-3277F511F32C}" presName="horz1" presStyleCnt="0"/>
      <dgm:spPr/>
    </dgm:pt>
    <dgm:pt modelId="{BEF95078-3A8B-A84E-92A7-E77575457412}" type="pres">
      <dgm:prSet presAssocID="{68B6CCBE-970B-4649-B9AA-3277F511F32C}" presName="tx1" presStyleLbl="revTx" presStyleIdx="1" presStyleCnt="3"/>
      <dgm:spPr/>
    </dgm:pt>
    <dgm:pt modelId="{F2D9FE88-2CCA-9C49-A83A-86E8EEA664B4}" type="pres">
      <dgm:prSet presAssocID="{68B6CCBE-970B-4649-B9AA-3277F511F32C}" presName="vert1" presStyleCnt="0"/>
      <dgm:spPr/>
    </dgm:pt>
    <dgm:pt modelId="{78EB3745-7956-D346-A112-F2C07D82D502}" type="pres">
      <dgm:prSet presAssocID="{D8940737-2789-4B60-A76E-64514335DBB3}" presName="thickLine" presStyleLbl="alignNode1" presStyleIdx="2" presStyleCnt="3"/>
      <dgm:spPr/>
    </dgm:pt>
    <dgm:pt modelId="{7F0C600A-0814-0A40-9CC0-0B729200194E}" type="pres">
      <dgm:prSet presAssocID="{D8940737-2789-4B60-A76E-64514335DBB3}" presName="horz1" presStyleCnt="0"/>
      <dgm:spPr/>
    </dgm:pt>
    <dgm:pt modelId="{F96529DD-514F-B248-BCB2-9AD7CEFF9A29}" type="pres">
      <dgm:prSet presAssocID="{D8940737-2789-4B60-A76E-64514335DBB3}" presName="tx1" presStyleLbl="revTx" presStyleIdx="2" presStyleCnt="3"/>
      <dgm:spPr/>
    </dgm:pt>
    <dgm:pt modelId="{97EAA1E1-65C7-1B41-9AC5-C447F0136E45}" type="pres">
      <dgm:prSet presAssocID="{D8940737-2789-4B60-A76E-64514335DBB3}" presName="vert1" presStyleCnt="0"/>
      <dgm:spPr/>
    </dgm:pt>
  </dgm:ptLst>
  <dgm:cxnLst>
    <dgm:cxn modelId="{1C507F22-F40C-AB4F-8C37-98B1FD3FA63E}" type="presOf" srcId="{63032DC9-FD6E-414F-9E1B-ACD15D958138}" destId="{9E25D81E-6AAD-4F41-98DB-0EBF89D86854}" srcOrd="0" destOrd="0" presId="urn:microsoft.com/office/officeart/2008/layout/LinedList"/>
    <dgm:cxn modelId="{89C43358-26A8-3B4D-95B7-6ED217C38B82}" type="presOf" srcId="{4C580BC4-7743-4840-B423-9CF0F7B36E94}" destId="{9420A804-939C-AD48-9AFD-E76F2A48B68D}" srcOrd="0" destOrd="0" presId="urn:microsoft.com/office/officeart/2008/layout/LinedList"/>
    <dgm:cxn modelId="{58C3D773-40B7-44C4-8D85-5C9FF34AFDF9}" srcId="{63032DC9-FD6E-414F-9E1B-ACD15D958138}" destId="{D8940737-2789-4B60-A76E-64514335DBB3}" srcOrd="2" destOrd="0" parTransId="{D26C731A-9AE0-40C2-96C6-E35C098DE000}" sibTransId="{65A3BADC-518D-42DC-9F9D-6C9C7B00A076}"/>
    <dgm:cxn modelId="{CA5796A1-18AB-45D1-87A5-F1B92916E124}" srcId="{63032DC9-FD6E-414F-9E1B-ACD15D958138}" destId="{4C580BC4-7743-4840-B423-9CF0F7B36E94}" srcOrd="0" destOrd="0" parTransId="{F034600E-784A-4BBC-BBE9-D54022BF9EF8}" sibTransId="{BAC94D73-DB9D-4F25-BCAD-F9222A48A2ED}"/>
    <dgm:cxn modelId="{9275E6BD-76E4-FF49-8B60-C0051465B612}" type="presOf" srcId="{68B6CCBE-970B-4649-B9AA-3277F511F32C}" destId="{BEF95078-3A8B-A84E-92A7-E77575457412}" srcOrd="0" destOrd="0" presId="urn:microsoft.com/office/officeart/2008/layout/LinedList"/>
    <dgm:cxn modelId="{D3CCC4CB-3C88-42A5-8BFE-FE0910FC4BA5}" srcId="{63032DC9-FD6E-414F-9E1B-ACD15D958138}" destId="{68B6CCBE-970B-4649-B9AA-3277F511F32C}" srcOrd="1" destOrd="0" parTransId="{5C40952E-6E06-42A6-8C48-857BC17AF75C}" sibTransId="{995AB9F3-ED3B-4598-A092-94D8493D89D4}"/>
    <dgm:cxn modelId="{9AD3C5FD-662D-9244-A16B-D48B6628CE5F}" type="presOf" srcId="{D8940737-2789-4B60-A76E-64514335DBB3}" destId="{F96529DD-514F-B248-BCB2-9AD7CEFF9A29}" srcOrd="0" destOrd="0" presId="urn:microsoft.com/office/officeart/2008/layout/LinedList"/>
    <dgm:cxn modelId="{F2826B73-1897-9742-B4EB-7728A6218C02}" type="presParOf" srcId="{9E25D81E-6AAD-4F41-98DB-0EBF89D86854}" destId="{7FF74B3C-2845-6B4D-8ED3-27BC5026504D}" srcOrd="0" destOrd="0" presId="urn:microsoft.com/office/officeart/2008/layout/LinedList"/>
    <dgm:cxn modelId="{60A390EA-9D24-5347-BA25-AB1B132B9953}" type="presParOf" srcId="{9E25D81E-6AAD-4F41-98DB-0EBF89D86854}" destId="{BB3E454D-793B-404F-80A7-87336AF59B8C}" srcOrd="1" destOrd="0" presId="urn:microsoft.com/office/officeart/2008/layout/LinedList"/>
    <dgm:cxn modelId="{7A2BA828-7074-6746-926F-5104E14EAF53}" type="presParOf" srcId="{BB3E454D-793B-404F-80A7-87336AF59B8C}" destId="{9420A804-939C-AD48-9AFD-E76F2A48B68D}" srcOrd="0" destOrd="0" presId="urn:microsoft.com/office/officeart/2008/layout/LinedList"/>
    <dgm:cxn modelId="{DB8F1B21-0CEF-C84A-8183-D4961B65AE96}" type="presParOf" srcId="{BB3E454D-793B-404F-80A7-87336AF59B8C}" destId="{399573CC-A6F0-8242-B7E2-8BB806237B0C}" srcOrd="1" destOrd="0" presId="urn:microsoft.com/office/officeart/2008/layout/LinedList"/>
    <dgm:cxn modelId="{4BCB1E1D-2B54-6643-B5A6-38856D6E3D35}" type="presParOf" srcId="{9E25D81E-6AAD-4F41-98DB-0EBF89D86854}" destId="{E05CD6CF-F2AE-D345-AE7A-F9E01ED3D851}" srcOrd="2" destOrd="0" presId="urn:microsoft.com/office/officeart/2008/layout/LinedList"/>
    <dgm:cxn modelId="{6A17EB7D-D5CA-554D-9BEC-84F990D80E63}" type="presParOf" srcId="{9E25D81E-6AAD-4F41-98DB-0EBF89D86854}" destId="{35258411-B569-8545-8623-AEFC6F2FAEE6}" srcOrd="3" destOrd="0" presId="urn:microsoft.com/office/officeart/2008/layout/LinedList"/>
    <dgm:cxn modelId="{52D70916-1BBD-7749-9617-E50C51F2A046}" type="presParOf" srcId="{35258411-B569-8545-8623-AEFC6F2FAEE6}" destId="{BEF95078-3A8B-A84E-92A7-E77575457412}" srcOrd="0" destOrd="0" presId="urn:microsoft.com/office/officeart/2008/layout/LinedList"/>
    <dgm:cxn modelId="{6C62DF44-6CA7-034B-868F-24F534EBC991}" type="presParOf" srcId="{35258411-B569-8545-8623-AEFC6F2FAEE6}" destId="{F2D9FE88-2CCA-9C49-A83A-86E8EEA664B4}" srcOrd="1" destOrd="0" presId="urn:microsoft.com/office/officeart/2008/layout/LinedList"/>
    <dgm:cxn modelId="{DC2DC9A0-DA19-A248-B273-54F513A17C45}" type="presParOf" srcId="{9E25D81E-6AAD-4F41-98DB-0EBF89D86854}" destId="{78EB3745-7956-D346-A112-F2C07D82D502}" srcOrd="4" destOrd="0" presId="urn:microsoft.com/office/officeart/2008/layout/LinedList"/>
    <dgm:cxn modelId="{4D6F81A9-25F1-2E4E-A041-16D18B47821E}" type="presParOf" srcId="{9E25D81E-6AAD-4F41-98DB-0EBF89D86854}" destId="{7F0C600A-0814-0A40-9CC0-0B729200194E}" srcOrd="5" destOrd="0" presId="urn:microsoft.com/office/officeart/2008/layout/LinedList"/>
    <dgm:cxn modelId="{9DD6010B-468F-274F-BD77-7A1189D1F918}" type="presParOf" srcId="{7F0C600A-0814-0A40-9CC0-0B729200194E}" destId="{F96529DD-514F-B248-BCB2-9AD7CEFF9A29}" srcOrd="0" destOrd="0" presId="urn:microsoft.com/office/officeart/2008/layout/LinedList"/>
    <dgm:cxn modelId="{A0E2AA2E-D07A-764A-B5F7-942B00EA8C00}" type="presParOf" srcId="{7F0C600A-0814-0A40-9CC0-0B729200194E}" destId="{97EAA1E1-65C7-1B41-9AC5-C447F0136E4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FB074A-F213-4825-9763-5CBF4C06419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C2E3562-8106-48D5-A130-733B9582CD70}">
      <dgm:prSet/>
      <dgm:spPr/>
      <dgm:t>
        <a:bodyPr/>
        <a:lstStyle/>
        <a:p>
          <a:r>
            <a:rPr lang="en-US" b="1" dirty="0"/>
            <a:t>Compiling Data into Tables</a:t>
          </a:r>
          <a:endParaRPr lang="en-US" dirty="0"/>
        </a:p>
      </dgm:t>
    </dgm:pt>
    <dgm:pt modelId="{40ABD2A2-CA60-4217-90CC-556AAB374FDD}" type="parTrans" cxnId="{3902C541-A06C-49D2-8417-851D66750457}">
      <dgm:prSet/>
      <dgm:spPr/>
      <dgm:t>
        <a:bodyPr/>
        <a:lstStyle/>
        <a:p>
          <a:endParaRPr lang="en-US"/>
        </a:p>
      </dgm:t>
    </dgm:pt>
    <dgm:pt modelId="{31AEE53E-4702-4D64-B39F-FC53DB18C6B2}" type="sibTrans" cxnId="{3902C541-A06C-49D2-8417-851D66750457}">
      <dgm:prSet/>
      <dgm:spPr/>
      <dgm:t>
        <a:bodyPr/>
        <a:lstStyle/>
        <a:p>
          <a:endParaRPr lang="en-US"/>
        </a:p>
      </dgm:t>
    </dgm:pt>
    <dgm:pt modelId="{4B25DB0C-7D4C-4FD9-877C-75C460C50CA6}">
      <dgm:prSet/>
      <dgm:spPr/>
      <dgm:t>
        <a:bodyPr/>
        <a:lstStyle/>
        <a:p>
          <a:r>
            <a:rPr lang="en-US" b="0" i="0" u="none" dirty="0"/>
            <a:t>We used </a:t>
          </a:r>
          <a:r>
            <a:rPr lang="en-US" b="0" i="0" u="none" dirty="0" err="1"/>
            <a:t>MySQLWorkbench</a:t>
          </a:r>
          <a:r>
            <a:rPr lang="en-US" b="0" i="0" u="none" dirty="0"/>
            <a:t> to create our dimensional table. Sports and weather tables are indexed by Date (primary key), Census and Crime tables are indexed by Chicago Community Areas(CCA) (primary key). Date and CCA are both linked to the fact table as foreign key. </a:t>
          </a:r>
          <a:endParaRPr lang="en-US" dirty="0"/>
        </a:p>
      </dgm:t>
    </dgm:pt>
    <dgm:pt modelId="{86540D6C-F443-4FD6-A4A0-B4FE735C0054}" type="parTrans" cxnId="{AB28B543-2B44-4A06-A63E-39B78C7F4900}">
      <dgm:prSet/>
      <dgm:spPr/>
      <dgm:t>
        <a:bodyPr/>
        <a:lstStyle/>
        <a:p>
          <a:endParaRPr lang="en-US"/>
        </a:p>
      </dgm:t>
    </dgm:pt>
    <dgm:pt modelId="{53E38D68-F785-4CB8-9A3B-CBC5E57BD370}" type="sibTrans" cxnId="{AB28B543-2B44-4A06-A63E-39B78C7F4900}">
      <dgm:prSet/>
      <dgm:spPr/>
      <dgm:t>
        <a:bodyPr/>
        <a:lstStyle/>
        <a:p>
          <a:endParaRPr lang="en-US"/>
        </a:p>
      </dgm:t>
    </dgm:pt>
    <dgm:pt modelId="{FFF185A9-C05D-4BF2-9D3F-5E6F22E8DA0C}">
      <dgm:prSet/>
      <dgm:spPr/>
      <dgm:t>
        <a:bodyPr/>
        <a:lstStyle/>
        <a:p>
          <a:r>
            <a:rPr lang="en-US" b="1"/>
            <a:t>Data Transformations</a:t>
          </a:r>
          <a:endParaRPr lang="en-US"/>
        </a:p>
      </dgm:t>
    </dgm:pt>
    <dgm:pt modelId="{94700F62-2623-436B-8530-FF727875D1FE}" type="parTrans" cxnId="{43FADEB8-14E2-425D-9F4B-E82F830C733F}">
      <dgm:prSet/>
      <dgm:spPr/>
      <dgm:t>
        <a:bodyPr/>
        <a:lstStyle/>
        <a:p>
          <a:endParaRPr lang="en-US"/>
        </a:p>
      </dgm:t>
    </dgm:pt>
    <dgm:pt modelId="{2CC70B58-533A-4091-B05F-60B05374A48E}" type="sibTrans" cxnId="{43FADEB8-14E2-425D-9F4B-E82F830C733F}">
      <dgm:prSet/>
      <dgm:spPr/>
      <dgm:t>
        <a:bodyPr/>
        <a:lstStyle/>
        <a:p>
          <a:endParaRPr lang="en-US"/>
        </a:p>
      </dgm:t>
    </dgm:pt>
    <dgm:pt modelId="{3E832529-23E8-41BA-96E3-E220AE1A2C44}">
      <dgm:prSet/>
      <dgm:spPr/>
      <dgm:t>
        <a:bodyPr/>
        <a:lstStyle/>
        <a:p>
          <a:r>
            <a:rPr lang="en-US" b="0" i="0" u="none" dirty="0"/>
            <a:t>All data are transformed into a rows and columns format with appropriate data type.</a:t>
          </a:r>
          <a:endParaRPr lang="en-US" dirty="0"/>
        </a:p>
      </dgm:t>
    </dgm:pt>
    <dgm:pt modelId="{8CF9AA0A-84E8-4852-9624-6B7969BA162B}" type="parTrans" cxnId="{6BC4A578-E283-4BEA-97DE-0FEBBE9287A2}">
      <dgm:prSet/>
      <dgm:spPr/>
      <dgm:t>
        <a:bodyPr/>
        <a:lstStyle/>
        <a:p>
          <a:endParaRPr lang="en-US"/>
        </a:p>
      </dgm:t>
    </dgm:pt>
    <dgm:pt modelId="{1632860E-6370-4C02-A81C-F9EF64763B7F}" type="sibTrans" cxnId="{6BC4A578-E283-4BEA-97DE-0FEBBE9287A2}">
      <dgm:prSet/>
      <dgm:spPr/>
      <dgm:t>
        <a:bodyPr/>
        <a:lstStyle/>
        <a:p>
          <a:endParaRPr lang="en-US"/>
        </a:p>
      </dgm:t>
    </dgm:pt>
    <dgm:pt modelId="{B12D9210-0C23-4E2A-AC90-34DB6E2C66D8}">
      <dgm:prSet/>
      <dgm:spPr/>
      <dgm:t>
        <a:bodyPr/>
        <a:lstStyle/>
        <a:p>
          <a:r>
            <a:rPr lang="en-US" b="1" dirty="0"/>
            <a:t>Data Mapping</a:t>
          </a:r>
          <a:endParaRPr lang="en-US" dirty="0"/>
        </a:p>
      </dgm:t>
    </dgm:pt>
    <dgm:pt modelId="{4FEE624A-82B7-4DD4-AE94-08CDC1C753DA}" type="parTrans" cxnId="{FF69855F-685B-4258-B14B-AC3835E0C7B5}">
      <dgm:prSet/>
      <dgm:spPr/>
      <dgm:t>
        <a:bodyPr/>
        <a:lstStyle/>
        <a:p>
          <a:endParaRPr lang="en-US"/>
        </a:p>
      </dgm:t>
    </dgm:pt>
    <dgm:pt modelId="{C886712C-811B-47C7-8EA1-556C1022AAD1}" type="sibTrans" cxnId="{FF69855F-685B-4258-B14B-AC3835E0C7B5}">
      <dgm:prSet/>
      <dgm:spPr/>
      <dgm:t>
        <a:bodyPr/>
        <a:lstStyle/>
        <a:p>
          <a:endParaRPr lang="en-US"/>
        </a:p>
      </dgm:t>
    </dgm:pt>
    <dgm:pt modelId="{A423E2D8-DF48-4EF9-B3EA-AE969D08E7C5}">
      <dgm:prSet/>
      <dgm:spPr/>
      <dgm:t>
        <a:bodyPr/>
        <a:lstStyle/>
        <a:p>
          <a:r>
            <a:rPr lang="en-US" b="0" i="0" u="none" dirty="0"/>
            <a:t>We have one main dataset (fact table with ridership measures) and four supporting datasets (dim tables). A </a:t>
          </a:r>
          <a:r>
            <a:rPr lang="en-US" b="0" i="1" u="none" dirty="0"/>
            <a:t>star type dimensional model </a:t>
          </a:r>
          <a:r>
            <a:rPr lang="en-US" b="0" i="0" u="none" dirty="0"/>
            <a:t>is adapted by linking 4 dimensional datasets to the main fact dataset using either DATE or CCA. </a:t>
          </a:r>
          <a:endParaRPr lang="en-US" i="1" dirty="0">
            <a:solidFill>
              <a:srgbClr val="FF0000"/>
            </a:solidFill>
          </a:endParaRPr>
        </a:p>
      </dgm:t>
    </dgm:pt>
    <dgm:pt modelId="{897B0950-12E2-4C4D-90C2-A767F68D9FB2}" type="parTrans" cxnId="{D6269CB8-9F5A-48E6-9D5B-36EAD56669FD}">
      <dgm:prSet/>
      <dgm:spPr/>
      <dgm:t>
        <a:bodyPr/>
        <a:lstStyle/>
        <a:p>
          <a:endParaRPr lang="en-US"/>
        </a:p>
      </dgm:t>
    </dgm:pt>
    <dgm:pt modelId="{DD5B4E5B-474C-49AE-AE21-0EB12C3F0DB9}" type="sibTrans" cxnId="{D6269CB8-9F5A-48E6-9D5B-36EAD56669FD}">
      <dgm:prSet/>
      <dgm:spPr/>
      <dgm:t>
        <a:bodyPr/>
        <a:lstStyle/>
        <a:p>
          <a:endParaRPr lang="en-US"/>
        </a:p>
      </dgm:t>
    </dgm:pt>
    <dgm:pt modelId="{09402982-2286-3C49-A5F9-4C67CBBFA080}">
      <dgm:prSet/>
      <dgm:spPr/>
      <dgm:t>
        <a:bodyPr/>
        <a:lstStyle/>
        <a:p>
          <a:r>
            <a:rPr lang="en-US" b="0" i="0" u="none" dirty="0"/>
            <a:t>Main dataset ridership measures are aggregated and grouped by CCA,  date and time.</a:t>
          </a:r>
          <a:endParaRPr lang="en-US" dirty="0"/>
        </a:p>
      </dgm:t>
    </dgm:pt>
    <dgm:pt modelId="{8629C563-6E76-A644-A6DC-E31FB79758AE}" type="parTrans" cxnId="{F90DD803-1AF9-F84B-AE6A-88B302BEC314}">
      <dgm:prSet/>
      <dgm:spPr/>
      <dgm:t>
        <a:bodyPr/>
        <a:lstStyle/>
        <a:p>
          <a:endParaRPr lang="en-US"/>
        </a:p>
      </dgm:t>
    </dgm:pt>
    <dgm:pt modelId="{15B92BC1-7D8B-E148-88DE-2456F3766141}" type="sibTrans" cxnId="{F90DD803-1AF9-F84B-AE6A-88B302BEC314}">
      <dgm:prSet/>
      <dgm:spPr/>
      <dgm:t>
        <a:bodyPr/>
        <a:lstStyle/>
        <a:p>
          <a:endParaRPr lang="en-US"/>
        </a:p>
      </dgm:t>
    </dgm:pt>
    <dgm:pt modelId="{5C20026A-B53E-D244-83DD-9B3A78BF76D3}">
      <dgm:prSet/>
      <dgm:spPr/>
      <dgm:t>
        <a:bodyPr/>
        <a:lstStyle/>
        <a:p>
          <a:r>
            <a:rPr lang="en-US" b="0" i="0" u="none" dirty="0"/>
            <a:t>Sports schedule datasets, and weather datasets are aggregated and grouped by date.</a:t>
          </a:r>
          <a:endParaRPr lang="en-US" dirty="0"/>
        </a:p>
      </dgm:t>
    </dgm:pt>
    <dgm:pt modelId="{9395115F-110A-384C-9DE6-3159F8F4435D}" type="parTrans" cxnId="{99F3CDB6-242D-FE4D-AE85-F4C50670720C}">
      <dgm:prSet/>
      <dgm:spPr/>
      <dgm:t>
        <a:bodyPr/>
        <a:lstStyle/>
        <a:p>
          <a:endParaRPr lang="en-US"/>
        </a:p>
      </dgm:t>
    </dgm:pt>
    <dgm:pt modelId="{CED321D2-2575-BC40-96F1-2C4A491B6EEA}" type="sibTrans" cxnId="{99F3CDB6-242D-FE4D-AE85-F4C50670720C}">
      <dgm:prSet/>
      <dgm:spPr/>
      <dgm:t>
        <a:bodyPr/>
        <a:lstStyle/>
        <a:p>
          <a:endParaRPr lang="en-US"/>
        </a:p>
      </dgm:t>
    </dgm:pt>
    <dgm:pt modelId="{8062CD71-3D13-F743-8E54-E3630BE5A1F3}">
      <dgm:prSet/>
      <dgm:spPr/>
      <dgm:t>
        <a:bodyPr/>
        <a:lstStyle/>
        <a:p>
          <a:r>
            <a:rPr lang="en-US" b="0" i="0" u="none" dirty="0"/>
            <a:t>Census and Crime datasets are  aggregated and grouped by CCA.</a:t>
          </a:r>
          <a:endParaRPr lang="en-US" dirty="0"/>
        </a:p>
      </dgm:t>
    </dgm:pt>
    <dgm:pt modelId="{825B7211-676C-9C4F-8EB8-0D823E391A00}" type="parTrans" cxnId="{80A08084-0561-3342-8431-4D87C83134CF}">
      <dgm:prSet/>
      <dgm:spPr/>
      <dgm:t>
        <a:bodyPr/>
        <a:lstStyle/>
        <a:p>
          <a:endParaRPr lang="en-US"/>
        </a:p>
      </dgm:t>
    </dgm:pt>
    <dgm:pt modelId="{99AFFE3B-30D5-F245-977D-3FC309267110}" type="sibTrans" cxnId="{80A08084-0561-3342-8431-4D87C83134CF}">
      <dgm:prSet/>
      <dgm:spPr/>
      <dgm:t>
        <a:bodyPr/>
        <a:lstStyle/>
        <a:p>
          <a:endParaRPr lang="en-US"/>
        </a:p>
      </dgm:t>
    </dgm:pt>
    <dgm:pt modelId="{ADFAFD49-A123-1F42-8526-DD17C40D9F5A}">
      <dgm:prSet/>
      <dgm:spPr/>
      <dgm:t>
        <a:bodyPr/>
        <a:lstStyle/>
        <a:p>
          <a:r>
            <a:rPr lang="en-US" b="0" i="0" u="none" dirty="0"/>
            <a:t>CCA Geographic boundaries data are transformed to meet tableau virtualization requirement</a:t>
          </a:r>
          <a:endParaRPr lang="en-US" dirty="0"/>
        </a:p>
      </dgm:t>
    </dgm:pt>
    <dgm:pt modelId="{03E53832-A548-0E44-829F-41ED0A4B0711}" type="parTrans" cxnId="{A450CC5B-82AF-D141-AAD7-78106D5A9232}">
      <dgm:prSet/>
      <dgm:spPr/>
      <dgm:t>
        <a:bodyPr/>
        <a:lstStyle/>
        <a:p>
          <a:endParaRPr lang="en-US"/>
        </a:p>
      </dgm:t>
    </dgm:pt>
    <dgm:pt modelId="{205F8164-8F09-DD42-83BB-19CB5F61DBD9}" type="sibTrans" cxnId="{A450CC5B-82AF-D141-AAD7-78106D5A9232}">
      <dgm:prSet/>
      <dgm:spPr/>
      <dgm:t>
        <a:bodyPr/>
        <a:lstStyle/>
        <a:p>
          <a:endParaRPr lang="en-US"/>
        </a:p>
      </dgm:t>
    </dgm:pt>
    <dgm:pt modelId="{B9565EC4-98A6-2A4F-B6CE-B3BE91EA8F87}">
      <dgm:prSet/>
      <dgm:spPr/>
      <dgm:t>
        <a:bodyPr/>
        <a:lstStyle/>
        <a:p>
          <a:r>
            <a:rPr lang="en-US" b="0" i="1" u="none" dirty="0">
              <a:solidFill>
                <a:srgbClr val="FF0000"/>
              </a:solidFill>
            </a:rPr>
            <a:t>Note: Ridership By Hours of A Day is an independent analytical entity that  provides additional business insights on ridership, tip and Shared Trips.</a:t>
          </a:r>
          <a:endParaRPr lang="en-US" i="1" dirty="0">
            <a:solidFill>
              <a:srgbClr val="FF0000"/>
            </a:solidFill>
          </a:endParaRPr>
        </a:p>
      </dgm:t>
    </dgm:pt>
    <dgm:pt modelId="{845218E6-1E9C-ED4F-8F54-64BF411525A9}" type="parTrans" cxnId="{44C0F92B-5735-E14F-8507-F0BB8E8F65FE}">
      <dgm:prSet/>
      <dgm:spPr/>
      <dgm:t>
        <a:bodyPr/>
        <a:lstStyle/>
        <a:p>
          <a:endParaRPr lang="en-US"/>
        </a:p>
      </dgm:t>
    </dgm:pt>
    <dgm:pt modelId="{E0DC1B32-F2A5-8F4D-80FE-A985632FDE19}" type="sibTrans" cxnId="{44C0F92B-5735-E14F-8507-F0BB8E8F65FE}">
      <dgm:prSet/>
      <dgm:spPr/>
      <dgm:t>
        <a:bodyPr/>
        <a:lstStyle/>
        <a:p>
          <a:endParaRPr lang="en-US"/>
        </a:p>
      </dgm:t>
    </dgm:pt>
    <dgm:pt modelId="{8893838B-5BB9-0F41-996C-53A876952E4C}" type="pres">
      <dgm:prSet presAssocID="{A1FB074A-F213-4825-9763-5CBF4C064198}" presName="linear" presStyleCnt="0">
        <dgm:presLayoutVars>
          <dgm:animLvl val="lvl"/>
          <dgm:resizeHandles val="exact"/>
        </dgm:presLayoutVars>
      </dgm:prSet>
      <dgm:spPr/>
    </dgm:pt>
    <dgm:pt modelId="{66BA4F46-BC5C-B141-8741-4B79C5F081CE}" type="pres">
      <dgm:prSet presAssocID="{4C2E3562-8106-48D5-A130-733B9582CD70}" presName="parentText" presStyleLbl="node1" presStyleIdx="0" presStyleCnt="3">
        <dgm:presLayoutVars>
          <dgm:chMax val="0"/>
          <dgm:bulletEnabled val="1"/>
        </dgm:presLayoutVars>
      </dgm:prSet>
      <dgm:spPr/>
    </dgm:pt>
    <dgm:pt modelId="{F6E5F9D8-A891-AD4E-A1E9-5AE67C936FDA}" type="pres">
      <dgm:prSet presAssocID="{4C2E3562-8106-48D5-A130-733B9582CD70}" presName="childText" presStyleLbl="revTx" presStyleIdx="0" presStyleCnt="3">
        <dgm:presLayoutVars>
          <dgm:bulletEnabled val="1"/>
        </dgm:presLayoutVars>
      </dgm:prSet>
      <dgm:spPr/>
    </dgm:pt>
    <dgm:pt modelId="{467F66CF-5437-264F-9856-0BA42B6870CD}" type="pres">
      <dgm:prSet presAssocID="{FFF185A9-C05D-4BF2-9D3F-5E6F22E8DA0C}" presName="parentText" presStyleLbl="node1" presStyleIdx="1" presStyleCnt="3">
        <dgm:presLayoutVars>
          <dgm:chMax val="0"/>
          <dgm:bulletEnabled val="1"/>
        </dgm:presLayoutVars>
      </dgm:prSet>
      <dgm:spPr/>
    </dgm:pt>
    <dgm:pt modelId="{52AC06F6-62C5-B945-9DA8-D80125D2D178}" type="pres">
      <dgm:prSet presAssocID="{FFF185A9-C05D-4BF2-9D3F-5E6F22E8DA0C}" presName="childText" presStyleLbl="revTx" presStyleIdx="1" presStyleCnt="3">
        <dgm:presLayoutVars>
          <dgm:bulletEnabled val="1"/>
        </dgm:presLayoutVars>
      </dgm:prSet>
      <dgm:spPr/>
    </dgm:pt>
    <dgm:pt modelId="{A2026110-568D-9641-9577-E53604CB886B}" type="pres">
      <dgm:prSet presAssocID="{B12D9210-0C23-4E2A-AC90-34DB6E2C66D8}" presName="parentText" presStyleLbl="node1" presStyleIdx="2" presStyleCnt="3">
        <dgm:presLayoutVars>
          <dgm:chMax val="0"/>
          <dgm:bulletEnabled val="1"/>
        </dgm:presLayoutVars>
      </dgm:prSet>
      <dgm:spPr/>
    </dgm:pt>
    <dgm:pt modelId="{F39F3EB7-6FEA-D246-8762-6F9C581FEC22}" type="pres">
      <dgm:prSet presAssocID="{B12D9210-0C23-4E2A-AC90-34DB6E2C66D8}" presName="childText" presStyleLbl="revTx" presStyleIdx="2" presStyleCnt="3" custScaleY="118000">
        <dgm:presLayoutVars>
          <dgm:bulletEnabled val="1"/>
        </dgm:presLayoutVars>
      </dgm:prSet>
      <dgm:spPr/>
    </dgm:pt>
  </dgm:ptLst>
  <dgm:cxnLst>
    <dgm:cxn modelId="{F90DD803-1AF9-F84B-AE6A-88B302BEC314}" srcId="{FFF185A9-C05D-4BF2-9D3F-5E6F22E8DA0C}" destId="{09402982-2286-3C49-A5F9-4C67CBBFA080}" srcOrd="1" destOrd="0" parTransId="{8629C563-6E76-A644-A6DC-E31FB79758AE}" sibTransId="{15B92BC1-7D8B-E148-88DE-2456F3766141}"/>
    <dgm:cxn modelId="{CEE73704-8834-0845-8462-F231DA45B883}" type="presOf" srcId="{ADFAFD49-A123-1F42-8526-DD17C40D9F5A}" destId="{52AC06F6-62C5-B945-9DA8-D80125D2D178}" srcOrd="0" destOrd="4" presId="urn:microsoft.com/office/officeart/2005/8/layout/vList2"/>
    <dgm:cxn modelId="{DB6CF82B-DBBD-E84E-9F53-C9E90330885C}" type="presOf" srcId="{B12D9210-0C23-4E2A-AC90-34DB6E2C66D8}" destId="{A2026110-568D-9641-9577-E53604CB886B}" srcOrd="0" destOrd="0" presId="urn:microsoft.com/office/officeart/2005/8/layout/vList2"/>
    <dgm:cxn modelId="{44C0F92B-5735-E14F-8507-F0BB8E8F65FE}" srcId="{B12D9210-0C23-4E2A-AC90-34DB6E2C66D8}" destId="{B9565EC4-98A6-2A4F-B6CE-B3BE91EA8F87}" srcOrd="1" destOrd="0" parTransId="{845218E6-1E9C-ED4F-8F54-64BF411525A9}" sibTransId="{E0DC1B32-F2A5-8F4D-80FE-A985632FDE19}"/>
    <dgm:cxn modelId="{A1C6DA35-D979-F144-B14B-5E6C44109444}" type="presOf" srcId="{B9565EC4-98A6-2A4F-B6CE-B3BE91EA8F87}" destId="{F39F3EB7-6FEA-D246-8762-6F9C581FEC22}" srcOrd="0" destOrd="1" presId="urn:microsoft.com/office/officeart/2005/8/layout/vList2"/>
    <dgm:cxn modelId="{FE5CEC39-02EF-424C-AC43-5BC4A10EB691}" type="presOf" srcId="{09402982-2286-3C49-A5F9-4C67CBBFA080}" destId="{52AC06F6-62C5-B945-9DA8-D80125D2D178}" srcOrd="0" destOrd="1" presId="urn:microsoft.com/office/officeart/2005/8/layout/vList2"/>
    <dgm:cxn modelId="{3902C541-A06C-49D2-8417-851D66750457}" srcId="{A1FB074A-F213-4825-9763-5CBF4C064198}" destId="{4C2E3562-8106-48D5-A130-733B9582CD70}" srcOrd="0" destOrd="0" parTransId="{40ABD2A2-CA60-4217-90CC-556AAB374FDD}" sibTransId="{31AEE53E-4702-4D64-B39F-FC53DB18C6B2}"/>
    <dgm:cxn modelId="{AB28B543-2B44-4A06-A63E-39B78C7F4900}" srcId="{4C2E3562-8106-48D5-A130-733B9582CD70}" destId="{4B25DB0C-7D4C-4FD9-877C-75C460C50CA6}" srcOrd="0" destOrd="0" parTransId="{86540D6C-F443-4FD6-A4A0-B4FE735C0054}" sibTransId="{53E38D68-F785-4CB8-9A3B-CBC5E57BD370}"/>
    <dgm:cxn modelId="{A38B6A48-EA41-D54A-A2EF-380683C35D3D}" type="presOf" srcId="{3E832529-23E8-41BA-96E3-E220AE1A2C44}" destId="{52AC06F6-62C5-B945-9DA8-D80125D2D178}" srcOrd="0" destOrd="0" presId="urn:microsoft.com/office/officeart/2005/8/layout/vList2"/>
    <dgm:cxn modelId="{FF90554A-5A6D-154C-AAD6-6D40251DCE4F}" type="presOf" srcId="{8062CD71-3D13-F743-8E54-E3630BE5A1F3}" destId="{52AC06F6-62C5-B945-9DA8-D80125D2D178}" srcOrd="0" destOrd="3" presId="urn:microsoft.com/office/officeart/2005/8/layout/vList2"/>
    <dgm:cxn modelId="{DC4F0A4B-55CA-A646-A602-0E7CBB1C9938}" type="presOf" srcId="{4C2E3562-8106-48D5-A130-733B9582CD70}" destId="{66BA4F46-BC5C-B141-8741-4B79C5F081CE}" srcOrd="0" destOrd="0" presId="urn:microsoft.com/office/officeart/2005/8/layout/vList2"/>
    <dgm:cxn modelId="{A450CC5B-82AF-D141-AAD7-78106D5A9232}" srcId="{FFF185A9-C05D-4BF2-9D3F-5E6F22E8DA0C}" destId="{ADFAFD49-A123-1F42-8526-DD17C40D9F5A}" srcOrd="4" destOrd="0" parTransId="{03E53832-A548-0E44-829F-41ED0A4B0711}" sibTransId="{205F8164-8F09-DD42-83BB-19CB5F61DBD9}"/>
    <dgm:cxn modelId="{FF69855F-685B-4258-B14B-AC3835E0C7B5}" srcId="{A1FB074A-F213-4825-9763-5CBF4C064198}" destId="{B12D9210-0C23-4E2A-AC90-34DB6E2C66D8}" srcOrd="2" destOrd="0" parTransId="{4FEE624A-82B7-4DD4-AE94-08CDC1C753DA}" sibTransId="{C886712C-811B-47C7-8EA1-556C1022AAD1}"/>
    <dgm:cxn modelId="{D39FFB61-6876-1C46-9E96-0A442F873D34}" type="presOf" srcId="{4B25DB0C-7D4C-4FD9-877C-75C460C50CA6}" destId="{F6E5F9D8-A891-AD4E-A1E9-5AE67C936FDA}" srcOrd="0" destOrd="0" presId="urn:microsoft.com/office/officeart/2005/8/layout/vList2"/>
    <dgm:cxn modelId="{6BC4A578-E283-4BEA-97DE-0FEBBE9287A2}" srcId="{FFF185A9-C05D-4BF2-9D3F-5E6F22E8DA0C}" destId="{3E832529-23E8-41BA-96E3-E220AE1A2C44}" srcOrd="0" destOrd="0" parTransId="{8CF9AA0A-84E8-4852-9624-6B7969BA162B}" sibTransId="{1632860E-6370-4C02-A81C-F9EF64763B7F}"/>
    <dgm:cxn modelId="{38CEF07A-5F23-6B47-801F-095D7FF745F8}" type="presOf" srcId="{A423E2D8-DF48-4EF9-B3EA-AE969D08E7C5}" destId="{F39F3EB7-6FEA-D246-8762-6F9C581FEC22}" srcOrd="0" destOrd="0" presId="urn:microsoft.com/office/officeart/2005/8/layout/vList2"/>
    <dgm:cxn modelId="{80A08084-0561-3342-8431-4D87C83134CF}" srcId="{FFF185A9-C05D-4BF2-9D3F-5E6F22E8DA0C}" destId="{8062CD71-3D13-F743-8E54-E3630BE5A1F3}" srcOrd="3" destOrd="0" parTransId="{825B7211-676C-9C4F-8EB8-0D823E391A00}" sibTransId="{99AFFE3B-30D5-F245-977D-3FC309267110}"/>
    <dgm:cxn modelId="{939374B4-080B-6F48-BF3A-9775AD6AB556}" type="presOf" srcId="{A1FB074A-F213-4825-9763-5CBF4C064198}" destId="{8893838B-5BB9-0F41-996C-53A876952E4C}" srcOrd="0" destOrd="0" presId="urn:microsoft.com/office/officeart/2005/8/layout/vList2"/>
    <dgm:cxn modelId="{99F3CDB6-242D-FE4D-AE85-F4C50670720C}" srcId="{FFF185A9-C05D-4BF2-9D3F-5E6F22E8DA0C}" destId="{5C20026A-B53E-D244-83DD-9B3A78BF76D3}" srcOrd="2" destOrd="0" parTransId="{9395115F-110A-384C-9DE6-3159F8F4435D}" sibTransId="{CED321D2-2575-BC40-96F1-2C4A491B6EEA}"/>
    <dgm:cxn modelId="{D6269CB8-9F5A-48E6-9D5B-36EAD56669FD}" srcId="{B12D9210-0C23-4E2A-AC90-34DB6E2C66D8}" destId="{A423E2D8-DF48-4EF9-B3EA-AE969D08E7C5}" srcOrd="0" destOrd="0" parTransId="{897B0950-12E2-4C4D-90C2-A767F68D9FB2}" sibTransId="{DD5B4E5B-474C-49AE-AE21-0EB12C3F0DB9}"/>
    <dgm:cxn modelId="{43FADEB8-14E2-425D-9F4B-E82F830C733F}" srcId="{A1FB074A-F213-4825-9763-5CBF4C064198}" destId="{FFF185A9-C05D-4BF2-9D3F-5E6F22E8DA0C}" srcOrd="1" destOrd="0" parTransId="{94700F62-2623-436B-8530-FF727875D1FE}" sibTransId="{2CC70B58-533A-4091-B05F-60B05374A48E}"/>
    <dgm:cxn modelId="{D3E883D1-5AA9-144A-A369-2F5CDBCC1215}" type="presOf" srcId="{5C20026A-B53E-D244-83DD-9B3A78BF76D3}" destId="{52AC06F6-62C5-B945-9DA8-D80125D2D178}" srcOrd="0" destOrd="2" presId="urn:microsoft.com/office/officeart/2005/8/layout/vList2"/>
    <dgm:cxn modelId="{C2A4BAD2-1CB1-9243-B696-F0AF72835D22}" type="presOf" srcId="{FFF185A9-C05D-4BF2-9D3F-5E6F22E8DA0C}" destId="{467F66CF-5437-264F-9856-0BA42B6870CD}" srcOrd="0" destOrd="0" presId="urn:microsoft.com/office/officeart/2005/8/layout/vList2"/>
    <dgm:cxn modelId="{D783F39A-8EDE-9149-BE62-97642933C5F2}" type="presParOf" srcId="{8893838B-5BB9-0F41-996C-53A876952E4C}" destId="{66BA4F46-BC5C-B141-8741-4B79C5F081CE}" srcOrd="0" destOrd="0" presId="urn:microsoft.com/office/officeart/2005/8/layout/vList2"/>
    <dgm:cxn modelId="{67C87159-7BFE-684C-813E-07DEEFF1D3D8}" type="presParOf" srcId="{8893838B-5BB9-0F41-996C-53A876952E4C}" destId="{F6E5F9D8-A891-AD4E-A1E9-5AE67C936FDA}" srcOrd="1" destOrd="0" presId="urn:microsoft.com/office/officeart/2005/8/layout/vList2"/>
    <dgm:cxn modelId="{A6E20049-A462-7148-8458-F84E76262241}" type="presParOf" srcId="{8893838B-5BB9-0F41-996C-53A876952E4C}" destId="{467F66CF-5437-264F-9856-0BA42B6870CD}" srcOrd="2" destOrd="0" presId="urn:microsoft.com/office/officeart/2005/8/layout/vList2"/>
    <dgm:cxn modelId="{EF491A9E-1CC6-3D44-A3A8-DB3AC52BC9D7}" type="presParOf" srcId="{8893838B-5BB9-0F41-996C-53A876952E4C}" destId="{52AC06F6-62C5-B945-9DA8-D80125D2D178}" srcOrd="3" destOrd="0" presId="urn:microsoft.com/office/officeart/2005/8/layout/vList2"/>
    <dgm:cxn modelId="{3583D4D9-0E77-F844-94E1-E7A4B1218101}" type="presParOf" srcId="{8893838B-5BB9-0F41-996C-53A876952E4C}" destId="{A2026110-568D-9641-9577-E53604CB886B}" srcOrd="4" destOrd="0" presId="urn:microsoft.com/office/officeart/2005/8/layout/vList2"/>
    <dgm:cxn modelId="{D01258F2-A5F2-B340-9EF9-5825B90402B7}" type="presParOf" srcId="{8893838B-5BB9-0F41-996C-53A876952E4C}" destId="{F39F3EB7-6FEA-D246-8762-6F9C581FEC2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0A3B99-8054-4FDD-9165-4D34BE8ACA71}"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C24CD49-2061-42EA-A7DD-9480F871E1DD}">
      <dgm:prSet/>
      <dgm:spPr/>
      <dgm:t>
        <a:bodyPr/>
        <a:lstStyle/>
        <a:p>
          <a:pPr>
            <a:lnSpc>
              <a:spcPct val="100000"/>
            </a:lnSpc>
            <a:defRPr b="1"/>
          </a:pPr>
          <a:r>
            <a:rPr lang="en-US" b="1"/>
            <a:t>Data Types </a:t>
          </a:r>
          <a:endParaRPr lang="en-US"/>
        </a:p>
      </dgm:t>
    </dgm:pt>
    <dgm:pt modelId="{948D51FC-80F7-40D4-A759-923BBF6F9C76}" type="parTrans" cxnId="{0C79E3E8-1601-4C5F-8D98-AAAC2F862AA1}">
      <dgm:prSet/>
      <dgm:spPr/>
      <dgm:t>
        <a:bodyPr/>
        <a:lstStyle/>
        <a:p>
          <a:endParaRPr lang="en-US"/>
        </a:p>
      </dgm:t>
    </dgm:pt>
    <dgm:pt modelId="{56320C50-9AA3-4BB6-86EF-68BEB7137D55}" type="sibTrans" cxnId="{0C79E3E8-1601-4C5F-8D98-AAAC2F862AA1}">
      <dgm:prSet/>
      <dgm:spPr/>
      <dgm:t>
        <a:bodyPr/>
        <a:lstStyle/>
        <a:p>
          <a:endParaRPr lang="en-US"/>
        </a:p>
      </dgm:t>
    </dgm:pt>
    <dgm:pt modelId="{A484D773-B740-4A3D-A50D-FF24CAE69214}">
      <dgm:prSet/>
      <dgm:spPr/>
      <dgm:t>
        <a:bodyPr/>
        <a:lstStyle/>
        <a:p>
          <a:pPr>
            <a:lnSpc>
              <a:spcPct val="100000"/>
            </a:lnSpc>
          </a:pPr>
          <a:r>
            <a:rPr lang="en-US"/>
            <a:t>id: INT</a:t>
          </a:r>
        </a:p>
      </dgm:t>
    </dgm:pt>
    <dgm:pt modelId="{A6B97F40-C88F-4D2C-BDB8-3CEC8FB8E787}" type="parTrans" cxnId="{5D8690F8-BF9F-4B27-9B40-8C51975B2E86}">
      <dgm:prSet/>
      <dgm:spPr/>
      <dgm:t>
        <a:bodyPr/>
        <a:lstStyle/>
        <a:p>
          <a:endParaRPr lang="en-US"/>
        </a:p>
      </dgm:t>
    </dgm:pt>
    <dgm:pt modelId="{28502DA2-6451-406B-847F-0177B9C171CA}" type="sibTrans" cxnId="{5D8690F8-BF9F-4B27-9B40-8C51975B2E86}">
      <dgm:prSet/>
      <dgm:spPr/>
      <dgm:t>
        <a:bodyPr/>
        <a:lstStyle/>
        <a:p>
          <a:endParaRPr lang="en-US"/>
        </a:p>
      </dgm:t>
    </dgm:pt>
    <dgm:pt modelId="{D865C411-EF65-4225-8C9C-E034BB01FF05}">
      <dgm:prSet/>
      <dgm:spPr/>
      <dgm:t>
        <a:bodyPr/>
        <a:lstStyle/>
        <a:p>
          <a:pPr>
            <a:lnSpc>
              <a:spcPct val="100000"/>
            </a:lnSpc>
          </a:pPr>
          <a:r>
            <a:rPr lang="en-US"/>
            <a:t>Date: DATE</a:t>
          </a:r>
        </a:p>
      </dgm:t>
    </dgm:pt>
    <dgm:pt modelId="{94041B1A-648D-436A-AFBE-B414B26B8DA7}" type="parTrans" cxnId="{46606695-7DE6-4DB1-9108-F79AFFD0C586}">
      <dgm:prSet/>
      <dgm:spPr/>
      <dgm:t>
        <a:bodyPr/>
        <a:lstStyle/>
        <a:p>
          <a:endParaRPr lang="en-US"/>
        </a:p>
      </dgm:t>
    </dgm:pt>
    <dgm:pt modelId="{7E7A49AE-5B9A-4619-9FC1-DE9032394C0E}" type="sibTrans" cxnId="{46606695-7DE6-4DB1-9108-F79AFFD0C586}">
      <dgm:prSet/>
      <dgm:spPr/>
      <dgm:t>
        <a:bodyPr/>
        <a:lstStyle/>
        <a:p>
          <a:endParaRPr lang="en-US"/>
        </a:p>
      </dgm:t>
    </dgm:pt>
    <dgm:pt modelId="{1AF078E0-089C-4FAE-9230-E3A89EA78FC9}">
      <dgm:prSet/>
      <dgm:spPr/>
      <dgm:t>
        <a:bodyPr/>
        <a:lstStyle/>
        <a:p>
          <a:pPr>
            <a:lnSpc>
              <a:spcPct val="100000"/>
            </a:lnSpc>
          </a:pPr>
          <a:r>
            <a:rPr lang="en-US" dirty="0"/>
            <a:t>CCA: INT</a:t>
          </a:r>
        </a:p>
      </dgm:t>
    </dgm:pt>
    <dgm:pt modelId="{5A318744-0BEE-4111-8DDB-7F6758400632}" type="parTrans" cxnId="{080328DD-F55C-4A1A-A6AC-506F3F92B64E}">
      <dgm:prSet/>
      <dgm:spPr/>
      <dgm:t>
        <a:bodyPr/>
        <a:lstStyle/>
        <a:p>
          <a:endParaRPr lang="en-US"/>
        </a:p>
      </dgm:t>
    </dgm:pt>
    <dgm:pt modelId="{6FD9D2A8-3672-43CA-8A96-4529B8513F92}" type="sibTrans" cxnId="{080328DD-F55C-4A1A-A6AC-506F3F92B64E}">
      <dgm:prSet/>
      <dgm:spPr/>
      <dgm:t>
        <a:bodyPr/>
        <a:lstStyle/>
        <a:p>
          <a:endParaRPr lang="en-US"/>
        </a:p>
      </dgm:t>
    </dgm:pt>
    <dgm:pt modelId="{D7855CEC-328E-4386-AEBB-FE5268B2061B}">
      <dgm:prSet/>
      <dgm:spPr/>
      <dgm:t>
        <a:bodyPr/>
        <a:lstStyle/>
        <a:p>
          <a:pPr>
            <a:lnSpc>
              <a:spcPct val="100000"/>
            </a:lnSpc>
          </a:pPr>
          <a:r>
            <a:rPr lang="en-US" dirty="0"/>
            <a:t>MEAN &amp; MEDIAN attributes: DOUBLE</a:t>
          </a:r>
        </a:p>
      </dgm:t>
    </dgm:pt>
    <dgm:pt modelId="{9784FBA8-F46A-4DC2-AB62-94340F58747A}" type="parTrans" cxnId="{A4402FA8-8F2D-4CEF-96A9-DAE67064E8EF}">
      <dgm:prSet/>
      <dgm:spPr/>
      <dgm:t>
        <a:bodyPr/>
        <a:lstStyle/>
        <a:p>
          <a:endParaRPr lang="en-US"/>
        </a:p>
      </dgm:t>
    </dgm:pt>
    <dgm:pt modelId="{13695E1F-0A1A-4B0F-8B00-824C007A05F2}" type="sibTrans" cxnId="{A4402FA8-8F2D-4CEF-96A9-DAE67064E8EF}">
      <dgm:prSet/>
      <dgm:spPr/>
      <dgm:t>
        <a:bodyPr/>
        <a:lstStyle/>
        <a:p>
          <a:endParaRPr lang="en-US"/>
        </a:p>
      </dgm:t>
    </dgm:pt>
    <dgm:pt modelId="{CE2F497E-44A7-4B8D-82DC-36B8B5440367}">
      <dgm:prSet/>
      <dgm:spPr/>
      <dgm:t>
        <a:bodyPr/>
        <a:lstStyle/>
        <a:p>
          <a:pPr>
            <a:lnSpc>
              <a:spcPct val="100000"/>
            </a:lnSpc>
          </a:pPr>
          <a:r>
            <a:rPr lang="en-US"/>
            <a:t>Others: INT</a:t>
          </a:r>
        </a:p>
      </dgm:t>
    </dgm:pt>
    <dgm:pt modelId="{4594CB3A-3EC0-4D90-AE3E-3F2F1098615C}" type="parTrans" cxnId="{B86CEE66-3108-4D5A-BDDE-931AEC6CC541}">
      <dgm:prSet/>
      <dgm:spPr/>
      <dgm:t>
        <a:bodyPr/>
        <a:lstStyle/>
        <a:p>
          <a:endParaRPr lang="en-US"/>
        </a:p>
      </dgm:t>
    </dgm:pt>
    <dgm:pt modelId="{5E1D652A-305E-4F5A-A55D-8C59AEBC1843}" type="sibTrans" cxnId="{B86CEE66-3108-4D5A-BDDE-931AEC6CC541}">
      <dgm:prSet/>
      <dgm:spPr/>
      <dgm:t>
        <a:bodyPr/>
        <a:lstStyle/>
        <a:p>
          <a:endParaRPr lang="en-US"/>
        </a:p>
      </dgm:t>
    </dgm:pt>
    <dgm:pt modelId="{31950CAE-85B8-414B-B485-C83EF4DF8F80}">
      <dgm:prSet/>
      <dgm:spPr/>
      <dgm:t>
        <a:bodyPr/>
        <a:lstStyle/>
        <a:p>
          <a:pPr>
            <a:lnSpc>
              <a:spcPct val="100000"/>
            </a:lnSpc>
            <a:defRPr b="1"/>
          </a:pPr>
          <a:r>
            <a:rPr lang="en-US" b="1"/>
            <a:t>Dealing with NAs</a:t>
          </a:r>
          <a:endParaRPr lang="en-US"/>
        </a:p>
      </dgm:t>
    </dgm:pt>
    <dgm:pt modelId="{3B2A30B3-4924-4B1B-89E4-1626062F8D7A}" type="parTrans" cxnId="{297EA527-D832-40D9-B749-6170622C52F1}">
      <dgm:prSet/>
      <dgm:spPr/>
      <dgm:t>
        <a:bodyPr/>
        <a:lstStyle/>
        <a:p>
          <a:endParaRPr lang="en-US"/>
        </a:p>
      </dgm:t>
    </dgm:pt>
    <dgm:pt modelId="{F1F172A3-B5E1-4EB1-A6F3-D0DEA152F19E}" type="sibTrans" cxnId="{297EA527-D832-40D9-B749-6170622C52F1}">
      <dgm:prSet/>
      <dgm:spPr/>
      <dgm:t>
        <a:bodyPr/>
        <a:lstStyle/>
        <a:p>
          <a:endParaRPr lang="en-US"/>
        </a:p>
      </dgm:t>
    </dgm:pt>
    <dgm:pt modelId="{8CA1E118-EECE-44E8-810D-D030153F2F07}">
      <dgm:prSet/>
      <dgm:spPr/>
      <dgm:t>
        <a:bodyPr/>
        <a:lstStyle/>
        <a:p>
          <a:pPr>
            <a:lnSpc>
              <a:spcPct val="100000"/>
            </a:lnSpc>
          </a:pPr>
          <a:r>
            <a:rPr lang="en-US"/>
            <a:t>Weather: Drop NA rows</a:t>
          </a:r>
        </a:p>
      </dgm:t>
    </dgm:pt>
    <dgm:pt modelId="{91657CF6-D5C9-4450-9551-B748F8F66F47}" type="parTrans" cxnId="{51AD8C4D-D54E-44DE-92FF-D92FEE24EEF0}">
      <dgm:prSet/>
      <dgm:spPr/>
      <dgm:t>
        <a:bodyPr/>
        <a:lstStyle/>
        <a:p>
          <a:endParaRPr lang="en-US"/>
        </a:p>
      </dgm:t>
    </dgm:pt>
    <dgm:pt modelId="{69444102-08F1-463F-B56F-6E4C5ED66323}" type="sibTrans" cxnId="{51AD8C4D-D54E-44DE-92FF-D92FEE24EEF0}">
      <dgm:prSet/>
      <dgm:spPr/>
      <dgm:t>
        <a:bodyPr/>
        <a:lstStyle/>
        <a:p>
          <a:endParaRPr lang="en-US"/>
        </a:p>
      </dgm:t>
    </dgm:pt>
    <dgm:pt modelId="{19F8132E-F6B8-4F6E-8A78-CE863A833E4E}">
      <dgm:prSet/>
      <dgm:spPr/>
      <dgm:t>
        <a:bodyPr/>
        <a:lstStyle/>
        <a:p>
          <a:pPr>
            <a:lnSpc>
              <a:spcPct val="100000"/>
            </a:lnSpc>
          </a:pPr>
          <a:r>
            <a:rPr lang="en-US"/>
            <a:t>Main Dataset: Fill NA with 0</a:t>
          </a:r>
        </a:p>
      </dgm:t>
    </dgm:pt>
    <dgm:pt modelId="{56F970FF-0D42-4B12-9627-E94964F2CC9A}" type="parTrans" cxnId="{DF7241CC-F3A7-448A-AC7E-2D39EEDC2DD1}">
      <dgm:prSet/>
      <dgm:spPr/>
      <dgm:t>
        <a:bodyPr/>
        <a:lstStyle/>
        <a:p>
          <a:endParaRPr lang="en-US"/>
        </a:p>
      </dgm:t>
    </dgm:pt>
    <dgm:pt modelId="{559C58B7-446E-4B0B-A3FD-3B0E918B0C93}" type="sibTrans" cxnId="{DF7241CC-F3A7-448A-AC7E-2D39EEDC2DD1}">
      <dgm:prSet/>
      <dgm:spPr/>
      <dgm:t>
        <a:bodyPr/>
        <a:lstStyle/>
        <a:p>
          <a:endParaRPr lang="en-US"/>
        </a:p>
      </dgm:t>
    </dgm:pt>
    <dgm:pt modelId="{6A82DB1D-DB8D-4055-AED8-6A4ED6573213}">
      <dgm:prSet/>
      <dgm:spPr/>
      <dgm:t>
        <a:bodyPr/>
        <a:lstStyle/>
        <a:p>
          <a:pPr>
            <a:lnSpc>
              <a:spcPct val="100000"/>
            </a:lnSpc>
            <a:defRPr b="1"/>
          </a:pPr>
          <a:r>
            <a:rPr lang="en-US" b="1" dirty="0"/>
            <a:t>Using Dimensional Tables</a:t>
          </a:r>
          <a:endParaRPr lang="en-US" dirty="0"/>
        </a:p>
      </dgm:t>
    </dgm:pt>
    <dgm:pt modelId="{AB3C5FAD-4BEC-468C-99DF-3773CEB838DE}" type="parTrans" cxnId="{9C8B579A-33C8-40F0-9BFA-0F99CCE7DCC2}">
      <dgm:prSet/>
      <dgm:spPr/>
      <dgm:t>
        <a:bodyPr/>
        <a:lstStyle/>
        <a:p>
          <a:endParaRPr lang="en-US"/>
        </a:p>
      </dgm:t>
    </dgm:pt>
    <dgm:pt modelId="{C66C80C5-006B-4FF9-9859-3617C509BB15}" type="sibTrans" cxnId="{9C8B579A-33C8-40F0-9BFA-0F99CCE7DCC2}">
      <dgm:prSet/>
      <dgm:spPr/>
      <dgm:t>
        <a:bodyPr/>
        <a:lstStyle/>
        <a:p>
          <a:endParaRPr lang="en-US"/>
        </a:p>
      </dgm:t>
    </dgm:pt>
    <dgm:pt modelId="{14B679E8-D30E-4C0C-B170-DADA3B633D20}">
      <dgm:prSet/>
      <dgm:spPr/>
      <dgm:t>
        <a:bodyPr/>
        <a:lstStyle/>
        <a:p>
          <a:pPr>
            <a:lnSpc>
              <a:spcPct val="100000"/>
            </a:lnSpc>
          </a:pPr>
          <a:r>
            <a:rPr lang="en-US"/>
            <a:t>- Maintain historical information for any dimension</a:t>
          </a:r>
        </a:p>
      </dgm:t>
    </dgm:pt>
    <dgm:pt modelId="{B8CBDAEA-AEFC-46AB-9D37-137A9A09473F}" type="parTrans" cxnId="{158ED056-B9D1-4DBF-86F4-2493D7429815}">
      <dgm:prSet/>
      <dgm:spPr/>
      <dgm:t>
        <a:bodyPr/>
        <a:lstStyle/>
        <a:p>
          <a:endParaRPr lang="en-US"/>
        </a:p>
      </dgm:t>
    </dgm:pt>
    <dgm:pt modelId="{C9090C3C-85EE-49B2-8854-E0CBFA573EE8}" type="sibTrans" cxnId="{158ED056-B9D1-4DBF-86F4-2493D7429815}">
      <dgm:prSet/>
      <dgm:spPr/>
      <dgm:t>
        <a:bodyPr/>
        <a:lstStyle/>
        <a:p>
          <a:endParaRPr lang="en-US"/>
        </a:p>
      </dgm:t>
    </dgm:pt>
    <dgm:pt modelId="{D47E4E78-0709-4A60-87CB-5E23E8F4506A}">
      <dgm:prSet/>
      <dgm:spPr/>
      <dgm:t>
        <a:bodyPr/>
        <a:lstStyle/>
        <a:p>
          <a:pPr>
            <a:lnSpc>
              <a:spcPct val="100000"/>
            </a:lnSpc>
          </a:pPr>
          <a:r>
            <a:rPr lang="en-US"/>
            <a:t>- Less processing time and higher performance</a:t>
          </a:r>
        </a:p>
      </dgm:t>
    </dgm:pt>
    <dgm:pt modelId="{A37D5CAC-46FD-4756-9B60-1998F2860548}" type="parTrans" cxnId="{3A48AD66-06EC-41C9-B68B-A27713CAAA6C}">
      <dgm:prSet/>
      <dgm:spPr/>
      <dgm:t>
        <a:bodyPr/>
        <a:lstStyle/>
        <a:p>
          <a:endParaRPr lang="en-US"/>
        </a:p>
      </dgm:t>
    </dgm:pt>
    <dgm:pt modelId="{61CC05FC-FE17-4C30-B78C-F8B8CE36EB9A}" type="sibTrans" cxnId="{3A48AD66-06EC-41C9-B68B-A27713CAAA6C}">
      <dgm:prSet/>
      <dgm:spPr/>
      <dgm:t>
        <a:bodyPr/>
        <a:lstStyle/>
        <a:p>
          <a:endParaRPr lang="en-US"/>
        </a:p>
      </dgm:t>
    </dgm:pt>
    <dgm:pt modelId="{6C21DD34-1F56-47EC-A6C8-289667A77656}">
      <dgm:prSet/>
      <dgm:spPr/>
      <dgm:t>
        <a:bodyPr/>
        <a:lstStyle/>
        <a:p>
          <a:pPr>
            <a:lnSpc>
              <a:spcPct val="100000"/>
            </a:lnSpc>
            <a:defRPr b="1"/>
          </a:pPr>
          <a:r>
            <a:rPr lang="en-US" b="1" dirty="0"/>
            <a:t>Expected Output of Data Analysis (Data Quality Metrics)</a:t>
          </a:r>
          <a:endParaRPr lang="en-US" dirty="0"/>
        </a:p>
      </dgm:t>
    </dgm:pt>
    <dgm:pt modelId="{FD80A21F-4053-4F4E-9954-04CF0C202677}" type="parTrans" cxnId="{C4BBF504-2690-4023-8B73-52814F99CDB6}">
      <dgm:prSet/>
      <dgm:spPr/>
      <dgm:t>
        <a:bodyPr/>
        <a:lstStyle/>
        <a:p>
          <a:endParaRPr lang="en-US"/>
        </a:p>
      </dgm:t>
    </dgm:pt>
    <dgm:pt modelId="{49040099-AA0B-4EB1-BE82-7100C553ABB3}" type="sibTrans" cxnId="{C4BBF504-2690-4023-8B73-52814F99CDB6}">
      <dgm:prSet/>
      <dgm:spPr/>
      <dgm:t>
        <a:bodyPr/>
        <a:lstStyle/>
        <a:p>
          <a:endParaRPr lang="en-US"/>
        </a:p>
      </dgm:t>
    </dgm:pt>
    <dgm:pt modelId="{571AD270-3774-4F42-9CD1-6F78028B82FA}">
      <dgm:prSet/>
      <dgm:spPr/>
      <dgm:t>
        <a:bodyPr/>
        <a:lstStyle/>
        <a:p>
          <a:pPr>
            <a:lnSpc>
              <a:spcPct val="100000"/>
            </a:lnSpc>
          </a:pPr>
          <a:r>
            <a:rPr lang="en-US"/>
            <a:t>- The relationship between income level and ridership</a:t>
          </a:r>
        </a:p>
      </dgm:t>
    </dgm:pt>
    <dgm:pt modelId="{4000AEEE-6454-4DFC-B339-96F36AE36CAE}" type="parTrans" cxnId="{B0EA9694-D310-4296-8010-6A8442C26E2D}">
      <dgm:prSet/>
      <dgm:spPr/>
      <dgm:t>
        <a:bodyPr/>
        <a:lstStyle/>
        <a:p>
          <a:endParaRPr lang="en-US"/>
        </a:p>
      </dgm:t>
    </dgm:pt>
    <dgm:pt modelId="{22DC9CB6-926C-41B9-8F1A-A40B0856132F}" type="sibTrans" cxnId="{B0EA9694-D310-4296-8010-6A8442C26E2D}">
      <dgm:prSet/>
      <dgm:spPr/>
      <dgm:t>
        <a:bodyPr/>
        <a:lstStyle/>
        <a:p>
          <a:endParaRPr lang="en-US"/>
        </a:p>
      </dgm:t>
    </dgm:pt>
    <dgm:pt modelId="{EF6777B6-423B-4043-9753-4695CBAFFBEB}">
      <dgm:prSet/>
      <dgm:spPr/>
      <dgm:t>
        <a:bodyPr/>
        <a:lstStyle/>
        <a:p>
          <a:pPr>
            <a:lnSpc>
              <a:spcPct val="100000"/>
            </a:lnSpc>
          </a:pPr>
          <a:r>
            <a:rPr lang="en-US"/>
            <a:t>- The impact of ridership on different weather</a:t>
          </a:r>
        </a:p>
      </dgm:t>
    </dgm:pt>
    <dgm:pt modelId="{3CD09486-6E76-48C2-A642-1719350CAED8}" type="parTrans" cxnId="{9EACD584-A217-4FC9-97BF-41D05D02032E}">
      <dgm:prSet/>
      <dgm:spPr/>
      <dgm:t>
        <a:bodyPr/>
        <a:lstStyle/>
        <a:p>
          <a:endParaRPr lang="en-US"/>
        </a:p>
      </dgm:t>
    </dgm:pt>
    <dgm:pt modelId="{DACEBCC1-FA5B-4FBC-88CA-B0715B451168}" type="sibTrans" cxnId="{9EACD584-A217-4FC9-97BF-41D05D02032E}">
      <dgm:prSet/>
      <dgm:spPr/>
      <dgm:t>
        <a:bodyPr/>
        <a:lstStyle/>
        <a:p>
          <a:endParaRPr lang="en-US"/>
        </a:p>
      </dgm:t>
    </dgm:pt>
    <dgm:pt modelId="{A0CED51F-5C89-46A1-896B-D68417B86EDC}">
      <dgm:prSet/>
      <dgm:spPr/>
      <dgm:t>
        <a:bodyPr/>
        <a:lstStyle/>
        <a:p>
          <a:pPr>
            <a:lnSpc>
              <a:spcPct val="100000"/>
            </a:lnSpc>
          </a:pPr>
          <a:r>
            <a:rPr lang="en-US"/>
            <a:t>- The impact of ridership during major sports event</a:t>
          </a:r>
        </a:p>
      </dgm:t>
    </dgm:pt>
    <dgm:pt modelId="{DF60275D-F2C2-48E8-A0D5-2554244EB64B}" type="parTrans" cxnId="{D526A1CC-C3C9-41C1-B3C0-062B4AA7B052}">
      <dgm:prSet/>
      <dgm:spPr/>
      <dgm:t>
        <a:bodyPr/>
        <a:lstStyle/>
        <a:p>
          <a:endParaRPr lang="en-US"/>
        </a:p>
      </dgm:t>
    </dgm:pt>
    <dgm:pt modelId="{355CDAA3-0DFA-48A3-B102-14F34016E2BB}" type="sibTrans" cxnId="{D526A1CC-C3C9-41C1-B3C0-062B4AA7B052}">
      <dgm:prSet/>
      <dgm:spPr/>
      <dgm:t>
        <a:bodyPr/>
        <a:lstStyle/>
        <a:p>
          <a:endParaRPr lang="en-US"/>
        </a:p>
      </dgm:t>
    </dgm:pt>
    <dgm:pt modelId="{2893A523-F058-4BB5-9D78-E8BD4867B6B2}">
      <dgm:prSet/>
      <dgm:spPr/>
      <dgm:t>
        <a:bodyPr/>
        <a:lstStyle/>
        <a:p>
          <a:pPr>
            <a:lnSpc>
              <a:spcPct val="100000"/>
            </a:lnSpc>
          </a:pPr>
          <a:r>
            <a:rPr lang="en-US"/>
            <a:t>- The relationship between public safety and ridership</a:t>
          </a:r>
        </a:p>
      </dgm:t>
    </dgm:pt>
    <dgm:pt modelId="{1F42F418-53D3-464D-9350-A0D63D66ACAA}" type="parTrans" cxnId="{F1A6E86D-4F56-4C5A-AD57-CFAB8BB0396A}">
      <dgm:prSet/>
      <dgm:spPr/>
      <dgm:t>
        <a:bodyPr/>
        <a:lstStyle/>
        <a:p>
          <a:endParaRPr lang="en-US"/>
        </a:p>
      </dgm:t>
    </dgm:pt>
    <dgm:pt modelId="{B18F5918-02AE-42B6-80C5-BCC434BA2641}" type="sibTrans" cxnId="{F1A6E86D-4F56-4C5A-AD57-CFAB8BB0396A}">
      <dgm:prSet/>
      <dgm:spPr/>
      <dgm:t>
        <a:bodyPr/>
        <a:lstStyle/>
        <a:p>
          <a:endParaRPr lang="en-US"/>
        </a:p>
      </dgm:t>
    </dgm:pt>
    <dgm:pt modelId="{C51517FC-82EE-402C-B845-0717AFC805EA}" type="pres">
      <dgm:prSet presAssocID="{C60A3B99-8054-4FDD-9165-4D34BE8ACA71}" presName="root" presStyleCnt="0">
        <dgm:presLayoutVars>
          <dgm:dir/>
          <dgm:resizeHandles val="exact"/>
        </dgm:presLayoutVars>
      </dgm:prSet>
      <dgm:spPr/>
    </dgm:pt>
    <dgm:pt modelId="{078E4C8F-363C-42B2-9B1F-B45DB13CFFE3}" type="pres">
      <dgm:prSet presAssocID="{0C24CD49-2061-42EA-A7DD-9480F871E1DD}" presName="compNode" presStyleCnt="0"/>
      <dgm:spPr/>
    </dgm:pt>
    <dgm:pt modelId="{AFADF4CC-E480-418E-AF12-6401A328E605}" type="pres">
      <dgm:prSet presAssocID="{0C24CD49-2061-42EA-A7DD-9480F871E1D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thly calendar"/>
        </a:ext>
      </dgm:extLst>
    </dgm:pt>
    <dgm:pt modelId="{0ACFC0FA-C6A2-4EAE-BEE6-84A5695D2742}" type="pres">
      <dgm:prSet presAssocID="{0C24CD49-2061-42EA-A7DD-9480F871E1DD}" presName="iconSpace" presStyleCnt="0"/>
      <dgm:spPr/>
    </dgm:pt>
    <dgm:pt modelId="{7090586C-8725-4014-8327-C5D81F1D3A97}" type="pres">
      <dgm:prSet presAssocID="{0C24CD49-2061-42EA-A7DD-9480F871E1DD}" presName="parTx" presStyleLbl="revTx" presStyleIdx="0" presStyleCnt="8">
        <dgm:presLayoutVars>
          <dgm:chMax val="0"/>
          <dgm:chPref val="0"/>
        </dgm:presLayoutVars>
      </dgm:prSet>
      <dgm:spPr/>
    </dgm:pt>
    <dgm:pt modelId="{5D4ED9E8-6DEC-4C03-8C47-8EDDCAF5A0C3}" type="pres">
      <dgm:prSet presAssocID="{0C24CD49-2061-42EA-A7DD-9480F871E1DD}" presName="txSpace" presStyleCnt="0"/>
      <dgm:spPr/>
    </dgm:pt>
    <dgm:pt modelId="{C58B7C77-7216-44B4-B0EE-7DBCE0D6EF26}" type="pres">
      <dgm:prSet presAssocID="{0C24CD49-2061-42EA-A7DD-9480F871E1DD}" presName="desTx" presStyleLbl="revTx" presStyleIdx="1" presStyleCnt="8">
        <dgm:presLayoutVars/>
      </dgm:prSet>
      <dgm:spPr/>
    </dgm:pt>
    <dgm:pt modelId="{B468614A-13F3-48C8-8668-C1AE163D9CC8}" type="pres">
      <dgm:prSet presAssocID="{56320C50-9AA3-4BB6-86EF-68BEB7137D55}" presName="sibTrans" presStyleCnt="0"/>
      <dgm:spPr/>
    </dgm:pt>
    <dgm:pt modelId="{E1EEEF64-9F50-4306-A462-E3C4045AF27C}" type="pres">
      <dgm:prSet presAssocID="{31950CAE-85B8-414B-B485-C83EF4DF8F80}" presName="compNode" presStyleCnt="0"/>
      <dgm:spPr/>
    </dgm:pt>
    <dgm:pt modelId="{77C70BAC-F9F7-44CA-A516-CFE2B1561182}" type="pres">
      <dgm:prSet presAssocID="{31950CAE-85B8-414B-B485-C83EF4DF8F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DEAB250-79A0-41E3-B980-DC97AFE8FA4B}" type="pres">
      <dgm:prSet presAssocID="{31950CAE-85B8-414B-B485-C83EF4DF8F80}" presName="iconSpace" presStyleCnt="0"/>
      <dgm:spPr/>
    </dgm:pt>
    <dgm:pt modelId="{86CA0667-38C0-40F0-B532-4FD1DBEEE7FA}" type="pres">
      <dgm:prSet presAssocID="{31950CAE-85B8-414B-B485-C83EF4DF8F80}" presName="parTx" presStyleLbl="revTx" presStyleIdx="2" presStyleCnt="8">
        <dgm:presLayoutVars>
          <dgm:chMax val="0"/>
          <dgm:chPref val="0"/>
        </dgm:presLayoutVars>
      </dgm:prSet>
      <dgm:spPr/>
    </dgm:pt>
    <dgm:pt modelId="{BBBDEF4C-C4F4-4D6F-960C-4FD141425668}" type="pres">
      <dgm:prSet presAssocID="{31950CAE-85B8-414B-B485-C83EF4DF8F80}" presName="txSpace" presStyleCnt="0"/>
      <dgm:spPr/>
    </dgm:pt>
    <dgm:pt modelId="{ED833A95-44AC-4447-A16C-6E59ED5483ED}" type="pres">
      <dgm:prSet presAssocID="{31950CAE-85B8-414B-B485-C83EF4DF8F80}" presName="desTx" presStyleLbl="revTx" presStyleIdx="3" presStyleCnt="8">
        <dgm:presLayoutVars/>
      </dgm:prSet>
      <dgm:spPr/>
    </dgm:pt>
    <dgm:pt modelId="{9223D9F9-2203-426C-987E-DE236695AD50}" type="pres">
      <dgm:prSet presAssocID="{F1F172A3-B5E1-4EB1-A6F3-D0DEA152F19E}" presName="sibTrans" presStyleCnt="0"/>
      <dgm:spPr/>
    </dgm:pt>
    <dgm:pt modelId="{4316D8A8-E798-429F-8F15-539F8EC7B48C}" type="pres">
      <dgm:prSet presAssocID="{6A82DB1D-DB8D-4055-AED8-6A4ED6573213}" presName="compNode" presStyleCnt="0"/>
      <dgm:spPr/>
    </dgm:pt>
    <dgm:pt modelId="{FAD70563-1FAC-45B3-A20F-BA9546E90583}" type="pres">
      <dgm:prSet presAssocID="{6A82DB1D-DB8D-4055-AED8-6A4ED6573213}" presName="iconRect" presStyleLbl="node1" presStyleIdx="2" presStyleCnt="4" custLinFactX="127785" custLinFactNeighborX="200000" custLinFactNeighborY="-387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9F4151A-F000-43A7-B7D8-DD78CE455642}" type="pres">
      <dgm:prSet presAssocID="{6A82DB1D-DB8D-4055-AED8-6A4ED6573213}" presName="iconSpace" presStyleCnt="0"/>
      <dgm:spPr/>
    </dgm:pt>
    <dgm:pt modelId="{A393881B-5EB1-400E-B091-6D876B134D7F}" type="pres">
      <dgm:prSet presAssocID="{6A82DB1D-DB8D-4055-AED8-6A4ED6573213}" presName="parTx" presStyleLbl="revTx" presStyleIdx="4" presStyleCnt="8">
        <dgm:presLayoutVars>
          <dgm:chMax val="0"/>
          <dgm:chPref val="0"/>
        </dgm:presLayoutVars>
      </dgm:prSet>
      <dgm:spPr/>
    </dgm:pt>
    <dgm:pt modelId="{E85747D6-6516-4819-8A6D-326B37158924}" type="pres">
      <dgm:prSet presAssocID="{6A82DB1D-DB8D-4055-AED8-6A4ED6573213}" presName="txSpace" presStyleCnt="0"/>
      <dgm:spPr/>
    </dgm:pt>
    <dgm:pt modelId="{650F5580-36F0-4B07-971C-DE462EE8C5B3}" type="pres">
      <dgm:prSet presAssocID="{6A82DB1D-DB8D-4055-AED8-6A4ED6573213}" presName="desTx" presStyleLbl="revTx" presStyleIdx="5" presStyleCnt="8">
        <dgm:presLayoutVars/>
      </dgm:prSet>
      <dgm:spPr/>
    </dgm:pt>
    <dgm:pt modelId="{2FEF68C7-4CB4-4AC9-BD74-43DD3CA12012}" type="pres">
      <dgm:prSet presAssocID="{C66C80C5-006B-4FF9-9859-3617C509BB15}" presName="sibTrans" presStyleCnt="0"/>
      <dgm:spPr/>
    </dgm:pt>
    <dgm:pt modelId="{6EAB1AD4-AAC0-4C8E-86CB-7BE3F8C2E7E5}" type="pres">
      <dgm:prSet presAssocID="{6C21DD34-1F56-47EC-A6C8-289667A77656}" presName="compNode" presStyleCnt="0"/>
      <dgm:spPr/>
    </dgm:pt>
    <dgm:pt modelId="{4606D1E1-648E-44BC-93B1-62B375EE945E}" type="pres">
      <dgm:prSet presAssocID="{6C21DD34-1F56-47EC-A6C8-289667A77656}" presName="iconRect" presStyleLbl="node1" presStyleIdx="3" presStyleCnt="4" custLinFactX="-137482" custLinFactNeighborX="-200000" custLinFactNeighborY="-10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28E17353-D73C-4D48-A13F-16B6A25D8126}" type="pres">
      <dgm:prSet presAssocID="{6C21DD34-1F56-47EC-A6C8-289667A77656}" presName="iconSpace" presStyleCnt="0"/>
      <dgm:spPr/>
    </dgm:pt>
    <dgm:pt modelId="{10C00B03-051B-42E6-BE81-34F4B2489453}" type="pres">
      <dgm:prSet presAssocID="{6C21DD34-1F56-47EC-A6C8-289667A77656}" presName="parTx" presStyleLbl="revTx" presStyleIdx="6" presStyleCnt="8">
        <dgm:presLayoutVars>
          <dgm:chMax val="0"/>
          <dgm:chPref val="0"/>
        </dgm:presLayoutVars>
      </dgm:prSet>
      <dgm:spPr/>
    </dgm:pt>
    <dgm:pt modelId="{96CEA648-2B47-4041-9D40-4B97E5AE939F}" type="pres">
      <dgm:prSet presAssocID="{6C21DD34-1F56-47EC-A6C8-289667A77656}" presName="txSpace" presStyleCnt="0"/>
      <dgm:spPr/>
    </dgm:pt>
    <dgm:pt modelId="{D36679D6-71E4-4FFD-9262-25A809CB9A8E}" type="pres">
      <dgm:prSet presAssocID="{6C21DD34-1F56-47EC-A6C8-289667A77656}" presName="desTx" presStyleLbl="revTx" presStyleIdx="7" presStyleCnt="8">
        <dgm:presLayoutVars/>
      </dgm:prSet>
      <dgm:spPr/>
    </dgm:pt>
  </dgm:ptLst>
  <dgm:cxnLst>
    <dgm:cxn modelId="{C4BBF504-2690-4023-8B73-52814F99CDB6}" srcId="{C60A3B99-8054-4FDD-9165-4D34BE8ACA71}" destId="{6C21DD34-1F56-47EC-A6C8-289667A77656}" srcOrd="3" destOrd="0" parTransId="{FD80A21F-4053-4F4E-9954-04CF0C202677}" sibTransId="{49040099-AA0B-4EB1-BE82-7100C553ABB3}"/>
    <dgm:cxn modelId="{6D2ED310-414B-3148-86CC-9ED2CC29D2EE}" type="presOf" srcId="{C60A3B99-8054-4FDD-9165-4D34BE8ACA71}" destId="{C51517FC-82EE-402C-B845-0717AFC805EA}" srcOrd="0" destOrd="0" presId="urn:microsoft.com/office/officeart/2018/5/layout/CenteredIconLabelDescriptionList"/>
    <dgm:cxn modelId="{254F6017-D544-DE4C-8B40-15463D19D078}" type="presOf" srcId="{6A82DB1D-DB8D-4055-AED8-6A4ED6573213}" destId="{A393881B-5EB1-400E-B091-6D876B134D7F}" srcOrd="0" destOrd="0" presId="urn:microsoft.com/office/officeart/2018/5/layout/CenteredIconLabelDescriptionList"/>
    <dgm:cxn modelId="{C4D4F520-94A5-CB43-8709-43D929B6E05E}" type="presOf" srcId="{1AF078E0-089C-4FAE-9230-E3A89EA78FC9}" destId="{C58B7C77-7216-44B4-B0EE-7DBCE0D6EF26}" srcOrd="0" destOrd="2" presId="urn:microsoft.com/office/officeart/2018/5/layout/CenteredIconLabelDescriptionList"/>
    <dgm:cxn modelId="{297EA527-D832-40D9-B749-6170622C52F1}" srcId="{C60A3B99-8054-4FDD-9165-4D34BE8ACA71}" destId="{31950CAE-85B8-414B-B485-C83EF4DF8F80}" srcOrd="1" destOrd="0" parTransId="{3B2A30B3-4924-4B1B-89E4-1626062F8D7A}" sibTransId="{F1F172A3-B5E1-4EB1-A6F3-D0DEA152F19E}"/>
    <dgm:cxn modelId="{022C432C-37AB-E04B-B6D0-3FFBCE3F7809}" type="presOf" srcId="{2893A523-F058-4BB5-9D78-E8BD4867B6B2}" destId="{D36679D6-71E4-4FFD-9262-25A809CB9A8E}" srcOrd="0" destOrd="3" presId="urn:microsoft.com/office/officeart/2018/5/layout/CenteredIconLabelDescriptionList"/>
    <dgm:cxn modelId="{51AD8C4D-D54E-44DE-92FF-D92FEE24EEF0}" srcId="{31950CAE-85B8-414B-B485-C83EF4DF8F80}" destId="{8CA1E118-EECE-44E8-810D-D030153F2F07}" srcOrd="0" destOrd="0" parTransId="{91657CF6-D5C9-4450-9551-B748F8F66F47}" sibTransId="{69444102-08F1-463F-B56F-6E4C5ED66323}"/>
    <dgm:cxn modelId="{158ED056-B9D1-4DBF-86F4-2493D7429815}" srcId="{6A82DB1D-DB8D-4055-AED8-6A4ED6573213}" destId="{14B679E8-D30E-4C0C-B170-DADA3B633D20}" srcOrd="0" destOrd="0" parTransId="{B8CBDAEA-AEFC-46AB-9D37-137A9A09473F}" sibTransId="{C9090C3C-85EE-49B2-8854-E0CBFA573EE8}"/>
    <dgm:cxn modelId="{5CC06D64-F530-A34E-A2D7-776185C43C04}" type="presOf" srcId="{A484D773-B740-4A3D-A50D-FF24CAE69214}" destId="{C58B7C77-7216-44B4-B0EE-7DBCE0D6EF26}" srcOrd="0" destOrd="0" presId="urn:microsoft.com/office/officeart/2018/5/layout/CenteredIconLabelDescriptionList"/>
    <dgm:cxn modelId="{3A48AD66-06EC-41C9-B68B-A27713CAAA6C}" srcId="{6A82DB1D-DB8D-4055-AED8-6A4ED6573213}" destId="{D47E4E78-0709-4A60-87CB-5E23E8F4506A}" srcOrd="1" destOrd="0" parTransId="{A37D5CAC-46FD-4756-9B60-1998F2860548}" sibTransId="{61CC05FC-FE17-4C30-B78C-F8B8CE36EB9A}"/>
    <dgm:cxn modelId="{B86CEE66-3108-4D5A-BDDE-931AEC6CC541}" srcId="{0C24CD49-2061-42EA-A7DD-9480F871E1DD}" destId="{CE2F497E-44A7-4B8D-82DC-36B8B5440367}" srcOrd="4" destOrd="0" parTransId="{4594CB3A-3EC0-4D90-AE3E-3F2F1098615C}" sibTransId="{5E1D652A-305E-4F5A-A55D-8C59AEBC1843}"/>
    <dgm:cxn modelId="{F1A6E86D-4F56-4C5A-AD57-CFAB8BB0396A}" srcId="{6C21DD34-1F56-47EC-A6C8-289667A77656}" destId="{2893A523-F058-4BB5-9D78-E8BD4867B6B2}" srcOrd="3" destOrd="0" parTransId="{1F42F418-53D3-464D-9350-A0D63D66ACAA}" sibTransId="{B18F5918-02AE-42B6-80C5-BCC434BA2641}"/>
    <dgm:cxn modelId="{FBC54B78-BAE4-FE41-A616-6A26EF8DAA65}" type="presOf" srcId="{571AD270-3774-4F42-9CD1-6F78028B82FA}" destId="{D36679D6-71E4-4FFD-9262-25A809CB9A8E}" srcOrd="0" destOrd="0" presId="urn:microsoft.com/office/officeart/2018/5/layout/CenteredIconLabelDescriptionList"/>
    <dgm:cxn modelId="{F4E0147B-0BF1-4541-ACFD-E6219E9B6ED4}" type="presOf" srcId="{CE2F497E-44A7-4B8D-82DC-36B8B5440367}" destId="{C58B7C77-7216-44B4-B0EE-7DBCE0D6EF26}" srcOrd="0" destOrd="4" presId="urn:microsoft.com/office/officeart/2018/5/layout/CenteredIconLabelDescriptionList"/>
    <dgm:cxn modelId="{9EACD584-A217-4FC9-97BF-41D05D02032E}" srcId="{6C21DD34-1F56-47EC-A6C8-289667A77656}" destId="{EF6777B6-423B-4043-9753-4695CBAFFBEB}" srcOrd="1" destOrd="0" parTransId="{3CD09486-6E76-48C2-A642-1719350CAED8}" sibTransId="{DACEBCC1-FA5B-4FBC-88CA-B0715B451168}"/>
    <dgm:cxn modelId="{682CA285-2781-954C-BC96-45AE916AE541}" type="presOf" srcId="{6C21DD34-1F56-47EC-A6C8-289667A77656}" destId="{10C00B03-051B-42E6-BE81-34F4B2489453}" srcOrd="0" destOrd="0" presId="urn:microsoft.com/office/officeart/2018/5/layout/CenteredIconLabelDescriptionList"/>
    <dgm:cxn modelId="{03777190-9FD6-5D4C-A5A0-CEA0FB7A7179}" type="presOf" srcId="{14B679E8-D30E-4C0C-B170-DADA3B633D20}" destId="{650F5580-36F0-4B07-971C-DE462EE8C5B3}" srcOrd="0" destOrd="0" presId="urn:microsoft.com/office/officeart/2018/5/layout/CenteredIconLabelDescriptionList"/>
    <dgm:cxn modelId="{F2FC5B93-5DB2-DA46-82AA-592265C94117}" type="presOf" srcId="{19F8132E-F6B8-4F6E-8A78-CE863A833E4E}" destId="{ED833A95-44AC-4447-A16C-6E59ED5483ED}" srcOrd="0" destOrd="1" presId="urn:microsoft.com/office/officeart/2018/5/layout/CenteredIconLabelDescriptionList"/>
    <dgm:cxn modelId="{6738DB93-BCF6-5F43-90E9-7A3B562B8881}" type="presOf" srcId="{EF6777B6-423B-4043-9753-4695CBAFFBEB}" destId="{D36679D6-71E4-4FFD-9262-25A809CB9A8E}" srcOrd="0" destOrd="1" presId="urn:microsoft.com/office/officeart/2018/5/layout/CenteredIconLabelDescriptionList"/>
    <dgm:cxn modelId="{B0EA9694-D310-4296-8010-6A8442C26E2D}" srcId="{6C21DD34-1F56-47EC-A6C8-289667A77656}" destId="{571AD270-3774-4F42-9CD1-6F78028B82FA}" srcOrd="0" destOrd="0" parTransId="{4000AEEE-6454-4DFC-B339-96F36AE36CAE}" sibTransId="{22DC9CB6-926C-41B9-8F1A-A40B0856132F}"/>
    <dgm:cxn modelId="{46606695-7DE6-4DB1-9108-F79AFFD0C586}" srcId="{0C24CD49-2061-42EA-A7DD-9480F871E1DD}" destId="{D865C411-EF65-4225-8C9C-E034BB01FF05}" srcOrd="1" destOrd="0" parTransId="{94041B1A-648D-436A-AFBE-B414B26B8DA7}" sibTransId="{7E7A49AE-5B9A-4619-9FC1-DE9032394C0E}"/>
    <dgm:cxn modelId="{48378296-48E6-E341-8D6B-0475E7807D61}" type="presOf" srcId="{D865C411-EF65-4225-8C9C-E034BB01FF05}" destId="{C58B7C77-7216-44B4-B0EE-7DBCE0D6EF26}" srcOrd="0" destOrd="1" presId="urn:microsoft.com/office/officeart/2018/5/layout/CenteredIconLabelDescriptionList"/>
    <dgm:cxn modelId="{68C1E298-0F27-8140-A7EA-F5A55C192CB6}" type="presOf" srcId="{0C24CD49-2061-42EA-A7DD-9480F871E1DD}" destId="{7090586C-8725-4014-8327-C5D81F1D3A97}" srcOrd="0" destOrd="0" presId="urn:microsoft.com/office/officeart/2018/5/layout/CenteredIconLabelDescriptionList"/>
    <dgm:cxn modelId="{9C8B579A-33C8-40F0-9BFA-0F99CCE7DCC2}" srcId="{C60A3B99-8054-4FDD-9165-4D34BE8ACA71}" destId="{6A82DB1D-DB8D-4055-AED8-6A4ED6573213}" srcOrd="2" destOrd="0" parTransId="{AB3C5FAD-4BEC-468C-99DF-3773CEB838DE}" sibTransId="{C66C80C5-006B-4FF9-9859-3617C509BB15}"/>
    <dgm:cxn modelId="{A4402FA8-8F2D-4CEF-96A9-DAE67064E8EF}" srcId="{0C24CD49-2061-42EA-A7DD-9480F871E1DD}" destId="{D7855CEC-328E-4386-AEBB-FE5268B2061B}" srcOrd="3" destOrd="0" parTransId="{9784FBA8-F46A-4DC2-AB62-94340F58747A}" sibTransId="{13695E1F-0A1A-4B0F-8B00-824C007A05F2}"/>
    <dgm:cxn modelId="{AF20B2C8-73A6-8043-8020-F879B7E1BA2E}" type="presOf" srcId="{8CA1E118-EECE-44E8-810D-D030153F2F07}" destId="{ED833A95-44AC-4447-A16C-6E59ED5483ED}" srcOrd="0" destOrd="0" presId="urn:microsoft.com/office/officeart/2018/5/layout/CenteredIconLabelDescriptionList"/>
    <dgm:cxn modelId="{65D9EDCA-A4E6-7140-8B19-597C99E498D6}" type="presOf" srcId="{A0CED51F-5C89-46A1-896B-D68417B86EDC}" destId="{D36679D6-71E4-4FFD-9262-25A809CB9A8E}" srcOrd="0" destOrd="2" presId="urn:microsoft.com/office/officeart/2018/5/layout/CenteredIconLabelDescriptionList"/>
    <dgm:cxn modelId="{DF7241CC-F3A7-448A-AC7E-2D39EEDC2DD1}" srcId="{31950CAE-85B8-414B-B485-C83EF4DF8F80}" destId="{19F8132E-F6B8-4F6E-8A78-CE863A833E4E}" srcOrd="1" destOrd="0" parTransId="{56F970FF-0D42-4B12-9627-E94964F2CC9A}" sibTransId="{559C58B7-446E-4B0B-A3FD-3B0E918B0C93}"/>
    <dgm:cxn modelId="{D526A1CC-C3C9-41C1-B3C0-062B4AA7B052}" srcId="{6C21DD34-1F56-47EC-A6C8-289667A77656}" destId="{A0CED51F-5C89-46A1-896B-D68417B86EDC}" srcOrd="2" destOrd="0" parTransId="{DF60275D-F2C2-48E8-A0D5-2554244EB64B}" sibTransId="{355CDAA3-0DFA-48A3-B102-14F34016E2BB}"/>
    <dgm:cxn modelId="{0C73EBD3-F607-3147-A5BC-616FD206F82A}" type="presOf" srcId="{D7855CEC-328E-4386-AEBB-FE5268B2061B}" destId="{C58B7C77-7216-44B4-B0EE-7DBCE0D6EF26}" srcOrd="0" destOrd="3" presId="urn:microsoft.com/office/officeart/2018/5/layout/CenteredIconLabelDescriptionList"/>
    <dgm:cxn modelId="{080328DD-F55C-4A1A-A6AC-506F3F92B64E}" srcId="{0C24CD49-2061-42EA-A7DD-9480F871E1DD}" destId="{1AF078E0-089C-4FAE-9230-E3A89EA78FC9}" srcOrd="2" destOrd="0" parTransId="{5A318744-0BEE-4111-8DDB-7F6758400632}" sibTransId="{6FD9D2A8-3672-43CA-8A96-4529B8513F92}"/>
    <dgm:cxn modelId="{5BD1FCDE-6EB9-8741-8E26-AD08E9BADC44}" type="presOf" srcId="{D47E4E78-0709-4A60-87CB-5E23E8F4506A}" destId="{650F5580-36F0-4B07-971C-DE462EE8C5B3}" srcOrd="0" destOrd="1" presId="urn:microsoft.com/office/officeart/2018/5/layout/CenteredIconLabelDescriptionList"/>
    <dgm:cxn modelId="{0C79E3E8-1601-4C5F-8D98-AAAC2F862AA1}" srcId="{C60A3B99-8054-4FDD-9165-4D34BE8ACA71}" destId="{0C24CD49-2061-42EA-A7DD-9480F871E1DD}" srcOrd="0" destOrd="0" parTransId="{948D51FC-80F7-40D4-A759-923BBF6F9C76}" sibTransId="{56320C50-9AA3-4BB6-86EF-68BEB7137D55}"/>
    <dgm:cxn modelId="{5D8690F8-BF9F-4B27-9B40-8C51975B2E86}" srcId="{0C24CD49-2061-42EA-A7DD-9480F871E1DD}" destId="{A484D773-B740-4A3D-A50D-FF24CAE69214}" srcOrd="0" destOrd="0" parTransId="{A6B97F40-C88F-4D2C-BDB8-3CEC8FB8E787}" sibTransId="{28502DA2-6451-406B-847F-0177B9C171CA}"/>
    <dgm:cxn modelId="{9ED759F9-9E42-B045-9C0F-D93B4C697B2F}" type="presOf" srcId="{31950CAE-85B8-414B-B485-C83EF4DF8F80}" destId="{86CA0667-38C0-40F0-B532-4FD1DBEEE7FA}" srcOrd="0" destOrd="0" presId="urn:microsoft.com/office/officeart/2018/5/layout/CenteredIconLabelDescriptionList"/>
    <dgm:cxn modelId="{F81B9161-77AF-B445-BBA1-9D58F9850CAA}" type="presParOf" srcId="{C51517FC-82EE-402C-B845-0717AFC805EA}" destId="{078E4C8F-363C-42B2-9B1F-B45DB13CFFE3}" srcOrd="0" destOrd="0" presId="urn:microsoft.com/office/officeart/2018/5/layout/CenteredIconLabelDescriptionList"/>
    <dgm:cxn modelId="{C94ABF51-780D-F34C-B26C-B8D0042107A5}" type="presParOf" srcId="{078E4C8F-363C-42B2-9B1F-B45DB13CFFE3}" destId="{AFADF4CC-E480-418E-AF12-6401A328E605}" srcOrd="0" destOrd="0" presId="urn:microsoft.com/office/officeart/2018/5/layout/CenteredIconLabelDescriptionList"/>
    <dgm:cxn modelId="{E0232C50-71B9-5346-988C-54D5F6474EDD}" type="presParOf" srcId="{078E4C8F-363C-42B2-9B1F-B45DB13CFFE3}" destId="{0ACFC0FA-C6A2-4EAE-BEE6-84A5695D2742}" srcOrd="1" destOrd="0" presId="urn:microsoft.com/office/officeart/2018/5/layout/CenteredIconLabelDescriptionList"/>
    <dgm:cxn modelId="{455A91BD-5C53-6248-B704-FC6BBDE3B700}" type="presParOf" srcId="{078E4C8F-363C-42B2-9B1F-B45DB13CFFE3}" destId="{7090586C-8725-4014-8327-C5D81F1D3A97}" srcOrd="2" destOrd="0" presId="urn:microsoft.com/office/officeart/2018/5/layout/CenteredIconLabelDescriptionList"/>
    <dgm:cxn modelId="{14FC7508-4935-8245-A4BA-B829B451D5B9}" type="presParOf" srcId="{078E4C8F-363C-42B2-9B1F-B45DB13CFFE3}" destId="{5D4ED9E8-6DEC-4C03-8C47-8EDDCAF5A0C3}" srcOrd="3" destOrd="0" presId="urn:microsoft.com/office/officeart/2018/5/layout/CenteredIconLabelDescriptionList"/>
    <dgm:cxn modelId="{EBB5163A-DC5F-4B40-B8F6-134FC3BCA49C}" type="presParOf" srcId="{078E4C8F-363C-42B2-9B1F-B45DB13CFFE3}" destId="{C58B7C77-7216-44B4-B0EE-7DBCE0D6EF26}" srcOrd="4" destOrd="0" presId="urn:microsoft.com/office/officeart/2018/5/layout/CenteredIconLabelDescriptionList"/>
    <dgm:cxn modelId="{73191F2F-5E1D-8042-9372-9C55B6F8630B}" type="presParOf" srcId="{C51517FC-82EE-402C-B845-0717AFC805EA}" destId="{B468614A-13F3-48C8-8668-C1AE163D9CC8}" srcOrd="1" destOrd="0" presId="urn:microsoft.com/office/officeart/2018/5/layout/CenteredIconLabelDescriptionList"/>
    <dgm:cxn modelId="{AAD3CBE4-753E-2D46-A046-9B4653AB1847}" type="presParOf" srcId="{C51517FC-82EE-402C-B845-0717AFC805EA}" destId="{E1EEEF64-9F50-4306-A462-E3C4045AF27C}" srcOrd="2" destOrd="0" presId="urn:microsoft.com/office/officeart/2018/5/layout/CenteredIconLabelDescriptionList"/>
    <dgm:cxn modelId="{627E04E1-3B09-724C-AA06-5C394C98A399}" type="presParOf" srcId="{E1EEEF64-9F50-4306-A462-E3C4045AF27C}" destId="{77C70BAC-F9F7-44CA-A516-CFE2B1561182}" srcOrd="0" destOrd="0" presId="urn:microsoft.com/office/officeart/2018/5/layout/CenteredIconLabelDescriptionList"/>
    <dgm:cxn modelId="{5EEA6D22-1452-F34A-A565-6EB0FDCFB1CD}" type="presParOf" srcId="{E1EEEF64-9F50-4306-A462-E3C4045AF27C}" destId="{DDEAB250-79A0-41E3-B980-DC97AFE8FA4B}" srcOrd="1" destOrd="0" presId="urn:microsoft.com/office/officeart/2018/5/layout/CenteredIconLabelDescriptionList"/>
    <dgm:cxn modelId="{45EA801A-7177-2A49-A384-E703CF6BBAAA}" type="presParOf" srcId="{E1EEEF64-9F50-4306-A462-E3C4045AF27C}" destId="{86CA0667-38C0-40F0-B532-4FD1DBEEE7FA}" srcOrd="2" destOrd="0" presId="urn:microsoft.com/office/officeart/2018/5/layout/CenteredIconLabelDescriptionList"/>
    <dgm:cxn modelId="{2551BEBC-BB11-2543-A17C-E317983D10B1}" type="presParOf" srcId="{E1EEEF64-9F50-4306-A462-E3C4045AF27C}" destId="{BBBDEF4C-C4F4-4D6F-960C-4FD141425668}" srcOrd="3" destOrd="0" presId="urn:microsoft.com/office/officeart/2018/5/layout/CenteredIconLabelDescriptionList"/>
    <dgm:cxn modelId="{8C239309-151A-A746-89B8-9B78960E1588}" type="presParOf" srcId="{E1EEEF64-9F50-4306-A462-E3C4045AF27C}" destId="{ED833A95-44AC-4447-A16C-6E59ED5483ED}" srcOrd="4" destOrd="0" presId="urn:microsoft.com/office/officeart/2018/5/layout/CenteredIconLabelDescriptionList"/>
    <dgm:cxn modelId="{AD5797D1-E53D-954F-87D9-16B51E48F95F}" type="presParOf" srcId="{C51517FC-82EE-402C-B845-0717AFC805EA}" destId="{9223D9F9-2203-426C-987E-DE236695AD50}" srcOrd="3" destOrd="0" presId="urn:microsoft.com/office/officeart/2018/5/layout/CenteredIconLabelDescriptionList"/>
    <dgm:cxn modelId="{DAB7CDD2-2A55-9443-929D-ADAEC8E6F679}" type="presParOf" srcId="{C51517FC-82EE-402C-B845-0717AFC805EA}" destId="{4316D8A8-E798-429F-8F15-539F8EC7B48C}" srcOrd="4" destOrd="0" presId="urn:microsoft.com/office/officeart/2018/5/layout/CenteredIconLabelDescriptionList"/>
    <dgm:cxn modelId="{A1D9592B-1B72-B548-A393-C32DA8299E84}" type="presParOf" srcId="{4316D8A8-E798-429F-8F15-539F8EC7B48C}" destId="{FAD70563-1FAC-45B3-A20F-BA9546E90583}" srcOrd="0" destOrd="0" presId="urn:microsoft.com/office/officeart/2018/5/layout/CenteredIconLabelDescriptionList"/>
    <dgm:cxn modelId="{547FAE08-17CD-5A40-A371-AA18A40DAA8A}" type="presParOf" srcId="{4316D8A8-E798-429F-8F15-539F8EC7B48C}" destId="{A9F4151A-F000-43A7-B7D8-DD78CE455642}" srcOrd="1" destOrd="0" presId="urn:microsoft.com/office/officeart/2018/5/layout/CenteredIconLabelDescriptionList"/>
    <dgm:cxn modelId="{DD05860A-BB26-6547-A10C-75AF6F695EA3}" type="presParOf" srcId="{4316D8A8-E798-429F-8F15-539F8EC7B48C}" destId="{A393881B-5EB1-400E-B091-6D876B134D7F}" srcOrd="2" destOrd="0" presId="urn:microsoft.com/office/officeart/2018/5/layout/CenteredIconLabelDescriptionList"/>
    <dgm:cxn modelId="{9BAAB3CC-B121-5B49-80CD-FEDD8A27CC69}" type="presParOf" srcId="{4316D8A8-E798-429F-8F15-539F8EC7B48C}" destId="{E85747D6-6516-4819-8A6D-326B37158924}" srcOrd="3" destOrd="0" presId="urn:microsoft.com/office/officeart/2018/5/layout/CenteredIconLabelDescriptionList"/>
    <dgm:cxn modelId="{4A24AB53-94BB-D54B-A4C4-DBB174EF20D9}" type="presParOf" srcId="{4316D8A8-E798-429F-8F15-539F8EC7B48C}" destId="{650F5580-36F0-4B07-971C-DE462EE8C5B3}" srcOrd="4" destOrd="0" presId="urn:microsoft.com/office/officeart/2018/5/layout/CenteredIconLabelDescriptionList"/>
    <dgm:cxn modelId="{A582FCE7-77B6-EB4B-9729-BFCBDA301BE4}" type="presParOf" srcId="{C51517FC-82EE-402C-B845-0717AFC805EA}" destId="{2FEF68C7-4CB4-4AC9-BD74-43DD3CA12012}" srcOrd="5" destOrd="0" presId="urn:microsoft.com/office/officeart/2018/5/layout/CenteredIconLabelDescriptionList"/>
    <dgm:cxn modelId="{690906EA-D155-8745-970F-F70896D5D9BF}" type="presParOf" srcId="{C51517FC-82EE-402C-B845-0717AFC805EA}" destId="{6EAB1AD4-AAC0-4C8E-86CB-7BE3F8C2E7E5}" srcOrd="6" destOrd="0" presId="urn:microsoft.com/office/officeart/2018/5/layout/CenteredIconLabelDescriptionList"/>
    <dgm:cxn modelId="{DF0A4760-96CC-5443-897D-7818E0D8BFF1}" type="presParOf" srcId="{6EAB1AD4-AAC0-4C8E-86CB-7BE3F8C2E7E5}" destId="{4606D1E1-648E-44BC-93B1-62B375EE945E}" srcOrd="0" destOrd="0" presId="urn:microsoft.com/office/officeart/2018/5/layout/CenteredIconLabelDescriptionList"/>
    <dgm:cxn modelId="{F7D60AF4-87BD-C247-B8D6-367FF5905B4B}" type="presParOf" srcId="{6EAB1AD4-AAC0-4C8E-86CB-7BE3F8C2E7E5}" destId="{28E17353-D73C-4D48-A13F-16B6A25D8126}" srcOrd="1" destOrd="0" presId="urn:microsoft.com/office/officeart/2018/5/layout/CenteredIconLabelDescriptionList"/>
    <dgm:cxn modelId="{161BAD95-8E20-4142-AE1C-79F63261B6F4}" type="presParOf" srcId="{6EAB1AD4-AAC0-4C8E-86CB-7BE3F8C2E7E5}" destId="{10C00B03-051B-42E6-BE81-34F4B2489453}" srcOrd="2" destOrd="0" presId="urn:microsoft.com/office/officeart/2018/5/layout/CenteredIconLabelDescriptionList"/>
    <dgm:cxn modelId="{BDB4AB71-D7F8-DA44-9733-D570DB6258DD}" type="presParOf" srcId="{6EAB1AD4-AAC0-4C8E-86CB-7BE3F8C2E7E5}" destId="{96CEA648-2B47-4041-9D40-4B97E5AE939F}" srcOrd="3" destOrd="0" presId="urn:microsoft.com/office/officeart/2018/5/layout/CenteredIconLabelDescriptionList"/>
    <dgm:cxn modelId="{46016902-D61F-964E-82C6-37662D0FCF46}" type="presParOf" srcId="{6EAB1AD4-AAC0-4C8E-86CB-7BE3F8C2E7E5}" destId="{D36679D6-71E4-4FFD-9262-25A809CB9A8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247BF-559E-4998-9C4C-1F32547844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D33273F-C65A-49B3-A879-B4729F1AA4D1}">
      <dgm:prSet/>
      <dgm:spPr/>
      <dgm:t>
        <a:bodyPr/>
        <a:lstStyle/>
        <a:p>
          <a:r>
            <a:rPr lang="en-US" dirty="0"/>
            <a:t>Ridership and Tips are independent of weather.</a:t>
          </a:r>
        </a:p>
      </dgm:t>
    </dgm:pt>
    <dgm:pt modelId="{981B9124-7748-4DA5-8465-8B328E99F042}" type="parTrans" cxnId="{5CDC00BB-5CB7-4279-8C3A-B8D384E035C1}">
      <dgm:prSet/>
      <dgm:spPr/>
      <dgm:t>
        <a:bodyPr/>
        <a:lstStyle/>
        <a:p>
          <a:endParaRPr lang="en-US"/>
        </a:p>
      </dgm:t>
    </dgm:pt>
    <dgm:pt modelId="{725BF925-8238-40B0-94C7-985270A867C0}" type="sibTrans" cxnId="{5CDC00BB-5CB7-4279-8C3A-B8D384E035C1}">
      <dgm:prSet/>
      <dgm:spPr/>
      <dgm:t>
        <a:bodyPr/>
        <a:lstStyle/>
        <a:p>
          <a:endParaRPr lang="en-US"/>
        </a:p>
      </dgm:t>
    </dgm:pt>
    <dgm:pt modelId="{D5D5D347-070F-4BCC-AD5D-94F1225C33C5}">
      <dgm:prSet/>
      <dgm:spPr/>
      <dgm:t>
        <a:bodyPr/>
        <a:lstStyle/>
        <a:p>
          <a:r>
            <a:rPr lang="en-US" dirty="0"/>
            <a:t>Airport customers tend to tip exceptionally better and travel longer distances. </a:t>
          </a:r>
        </a:p>
      </dgm:t>
    </dgm:pt>
    <dgm:pt modelId="{908BD1AE-4DB0-41D9-9E64-E714BCFD7B6C}" type="parTrans" cxnId="{4750B706-4056-4F63-92B1-64763153BE18}">
      <dgm:prSet/>
      <dgm:spPr/>
      <dgm:t>
        <a:bodyPr/>
        <a:lstStyle/>
        <a:p>
          <a:endParaRPr lang="en-US"/>
        </a:p>
      </dgm:t>
    </dgm:pt>
    <dgm:pt modelId="{3627F5F4-CAD8-4CF1-9FE4-E3F4FF9559F9}" type="sibTrans" cxnId="{4750B706-4056-4F63-92B1-64763153BE18}">
      <dgm:prSet/>
      <dgm:spPr/>
      <dgm:t>
        <a:bodyPr/>
        <a:lstStyle/>
        <a:p>
          <a:endParaRPr lang="en-US"/>
        </a:p>
      </dgm:t>
    </dgm:pt>
    <dgm:pt modelId="{B6914911-B4FB-4054-9D98-C7F0AE435DC6}">
      <dgm:prSet/>
      <dgm:spPr/>
      <dgm:t>
        <a:bodyPr/>
        <a:lstStyle/>
        <a:p>
          <a:r>
            <a:rPr lang="en-US" dirty="0"/>
            <a:t>CCA with better economic and education statistics tend to utilize more services and tip better.</a:t>
          </a:r>
        </a:p>
      </dgm:t>
    </dgm:pt>
    <dgm:pt modelId="{7ADABD05-CE04-4781-9D11-C1E9555CA40A}" type="parTrans" cxnId="{7718BD1A-642F-4143-A317-3349974A52F5}">
      <dgm:prSet/>
      <dgm:spPr/>
      <dgm:t>
        <a:bodyPr/>
        <a:lstStyle/>
        <a:p>
          <a:endParaRPr lang="en-US"/>
        </a:p>
      </dgm:t>
    </dgm:pt>
    <dgm:pt modelId="{06F70210-6108-4791-8B20-1204CFC9C184}" type="sibTrans" cxnId="{7718BD1A-642F-4143-A317-3349974A52F5}">
      <dgm:prSet/>
      <dgm:spPr/>
      <dgm:t>
        <a:bodyPr/>
        <a:lstStyle/>
        <a:p>
          <a:endParaRPr lang="en-US"/>
        </a:p>
      </dgm:t>
    </dgm:pt>
    <dgm:pt modelId="{62C66F62-1293-4B7A-AD9D-AD65F2935D5B}">
      <dgm:prSet/>
      <dgm:spPr/>
      <dgm:t>
        <a:bodyPr/>
        <a:lstStyle/>
        <a:p>
          <a:r>
            <a:rPr lang="en-US" dirty="0"/>
            <a:t> TNP companies allocate more vehicles in the business and college districts</a:t>
          </a:r>
        </a:p>
      </dgm:t>
    </dgm:pt>
    <dgm:pt modelId="{B500B121-EA0D-4B3D-9EAE-38E6F54739D2}" type="parTrans" cxnId="{115B30B6-0F35-4F52-9774-49FEDB8C8264}">
      <dgm:prSet/>
      <dgm:spPr/>
      <dgm:t>
        <a:bodyPr/>
        <a:lstStyle/>
        <a:p>
          <a:endParaRPr lang="en-US"/>
        </a:p>
      </dgm:t>
    </dgm:pt>
    <dgm:pt modelId="{0D460D3C-739A-41E4-AC87-6772283692C2}" type="sibTrans" cxnId="{115B30B6-0F35-4F52-9774-49FEDB8C8264}">
      <dgm:prSet/>
      <dgm:spPr/>
      <dgm:t>
        <a:bodyPr/>
        <a:lstStyle/>
        <a:p>
          <a:endParaRPr lang="en-US"/>
        </a:p>
      </dgm:t>
    </dgm:pt>
    <dgm:pt modelId="{D14320AD-A917-4898-9C09-40C71C3240D9}">
      <dgm:prSet/>
      <dgm:spPr/>
      <dgm:t>
        <a:bodyPr/>
        <a:lstStyle/>
        <a:p>
          <a:r>
            <a:rPr lang="en-US" dirty="0"/>
            <a:t>Ridership increases towards weekend and peaks on Fridays and Saturdays.</a:t>
          </a:r>
        </a:p>
      </dgm:t>
    </dgm:pt>
    <dgm:pt modelId="{2E5654B5-0018-4A0E-8168-77A92199D725}" type="parTrans" cxnId="{D07CF03D-358D-4667-A3A6-478468F9A987}">
      <dgm:prSet/>
      <dgm:spPr/>
      <dgm:t>
        <a:bodyPr/>
        <a:lstStyle/>
        <a:p>
          <a:endParaRPr lang="en-US"/>
        </a:p>
      </dgm:t>
    </dgm:pt>
    <dgm:pt modelId="{DF64EDB3-F396-456E-AD50-90B111AD0B22}" type="sibTrans" cxnId="{D07CF03D-358D-4667-A3A6-478468F9A987}">
      <dgm:prSet/>
      <dgm:spPr/>
      <dgm:t>
        <a:bodyPr/>
        <a:lstStyle/>
        <a:p>
          <a:endParaRPr lang="en-US"/>
        </a:p>
      </dgm:t>
    </dgm:pt>
    <dgm:pt modelId="{04F30FD9-C5DE-433A-BC91-80428F339324}">
      <dgm:prSet/>
      <dgm:spPr/>
      <dgm:t>
        <a:bodyPr/>
        <a:lstStyle/>
        <a:p>
          <a:r>
            <a:rPr lang="en-US" dirty="0"/>
            <a:t>Ridership also peaks in the mid-day.</a:t>
          </a:r>
        </a:p>
      </dgm:t>
    </dgm:pt>
    <dgm:pt modelId="{AAE0F1F1-107D-4018-B0C9-C0ADB71CC7E6}" type="parTrans" cxnId="{0793B539-745C-4E16-A6DA-383B293134B3}">
      <dgm:prSet/>
      <dgm:spPr/>
      <dgm:t>
        <a:bodyPr/>
        <a:lstStyle/>
        <a:p>
          <a:endParaRPr lang="en-US"/>
        </a:p>
      </dgm:t>
    </dgm:pt>
    <dgm:pt modelId="{EFA69504-9B2C-40B5-8925-E4D8B23425B6}" type="sibTrans" cxnId="{0793B539-745C-4E16-A6DA-383B293134B3}">
      <dgm:prSet/>
      <dgm:spPr/>
      <dgm:t>
        <a:bodyPr/>
        <a:lstStyle/>
        <a:p>
          <a:endParaRPr lang="en-US"/>
        </a:p>
      </dgm:t>
    </dgm:pt>
    <dgm:pt modelId="{F7A02089-8473-40BA-ACDC-1BF6B8C2EC67}">
      <dgm:prSet/>
      <dgm:spPr/>
      <dgm:t>
        <a:bodyPr/>
        <a:lstStyle/>
        <a:p>
          <a:r>
            <a:rPr lang="en-US" dirty="0"/>
            <a:t>Encourage drivers to participate during weekends and mid-day by lowering commission</a:t>
          </a:r>
        </a:p>
      </dgm:t>
    </dgm:pt>
    <dgm:pt modelId="{C2785624-AF21-4177-AF6D-588F553F5596}" type="parTrans" cxnId="{DDF04C40-2044-4BFF-BF74-C02AA1DB97E9}">
      <dgm:prSet/>
      <dgm:spPr/>
      <dgm:t>
        <a:bodyPr/>
        <a:lstStyle/>
        <a:p>
          <a:endParaRPr lang="en-US"/>
        </a:p>
      </dgm:t>
    </dgm:pt>
    <dgm:pt modelId="{A7E7AB25-80D2-456C-9663-C613D56AAB72}" type="sibTrans" cxnId="{DDF04C40-2044-4BFF-BF74-C02AA1DB97E9}">
      <dgm:prSet/>
      <dgm:spPr/>
      <dgm:t>
        <a:bodyPr/>
        <a:lstStyle/>
        <a:p>
          <a:endParaRPr lang="en-US"/>
        </a:p>
      </dgm:t>
    </dgm:pt>
    <dgm:pt modelId="{9ECDA762-9BDC-4742-992A-7E43BE83505C}" type="pres">
      <dgm:prSet presAssocID="{DAA247BF-559E-4998-9C4C-1F3254784491}" presName="linear" presStyleCnt="0">
        <dgm:presLayoutVars>
          <dgm:animLvl val="lvl"/>
          <dgm:resizeHandles val="exact"/>
        </dgm:presLayoutVars>
      </dgm:prSet>
      <dgm:spPr/>
    </dgm:pt>
    <dgm:pt modelId="{03A9C6DC-A05C-B443-ADE1-D7009EC699F3}" type="pres">
      <dgm:prSet presAssocID="{7D33273F-C65A-49B3-A879-B4729F1AA4D1}" presName="parentText" presStyleLbl="node1" presStyleIdx="0" presStyleCnt="5">
        <dgm:presLayoutVars>
          <dgm:chMax val="0"/>
          <dgm:bulletEnabled val="1"/>
        </dgm:presLayoutVars>
      </dgm:prSet>
      <dgm:spPr/>
    </dgm:pt>
    <dgm:pt modelId="{CA3C9254-211D-7446-B3B4-72049A0F6946}" type="pres">
      <dgm:prSet presAssocID="{725BF925-8238-40B0-94C7-985270A867C0}" presName="spacer" presStyleCnt="0"/>
      <dgm:spPr/>
    </dgm:pt>
    <dgm:pt modelId="{DAAE700D-1D49-9748-83F8-FC0B8E26AB61}" type="pres">
      <dgm:prSet presAssocID="{D5D5D347-070F-4BCC-AD5D-94F1225C33C5}" presName="parentText" presStyleLbl="node1" presStyleIdx="1" presStyleCnt="5">
        <dgm:presLayoutVars>
          <dgm:chMax val="0"/>
          <dgm:bulletEnabled val="1"/>
        </dgm:presLayoutVars>
      </dgm:prSet>
      <dgm:spPr/>
    </dgm:pt>
    <dgm:pt modelId="{644B532D-CA52-1447-A6DA-7DA4E153831E}" type="pres">
      <dgm:prSet presAssocID="{3627F5F4-CAD8-4CF1-9FE4-E3F4FF9559F9}" presName="spacer" presStyleCnt="0"/>
      <dgm:spPr/>
    </dgm:pt>
    <dgm:pt modelId="{D5F41095-8D5B-A848-BB07-5F6FAF030853}" type="pres">
      <dgm:prSet presAssocID="{B6914911-B4FB-4054-9D98-C7F0AE435DC6}" presName="parentText" presStyleLbl="node1" presStyleIdx="2" presStyleCnt="5">
        <dgm:presLayoutVars>
          <dgm:chMax val="0"/>
          <dgm:bulletEnabled val="1"/>
        </dgm:presLayoutVars>
      </dgm:prSet>
      <dgm:spPr/>
    </dgm:pt>
    <dgm:pt modelId="{195E361A-7230-6849-A7AE-EB3952C5E3A6}" type="pres">
      <dgm:prSet presAssocID="{B6914911-B4FB-4054-9D98-C7F0AE435DC6}" presName="childText" presStyleLbl="revTx" presStyleIdx="0" presStyleCnt="2">
        <dgm:presLayoutVars>
          <dgm:bulletEnabled val="1"/>
        </dgm:presLayoutVars>
      </dgm:prSet>
      <dgm:spPr/>
    </dgm:pt>
    <dgm:pt modelId="{3B69A507-ACCE-2840-BCDF-DA2431EE0FAD}" type="pres">
      <dgm:prSet presAssocID="{D14320AD-A917-4898-9C09-40C71C3240D9}" presName="parentText" presStyleLbl="node1" presStyleIdx="3" presStyleCnt="5">
        <dgm:presLayoutVars>
          <dgm:chMax val="0"/>
          <dgm:bulletEnabled val="1"/>
        </dgm:presLayoutVars>
      </dgm:prSet>
      <dgm:spPr/>
    </dgm:pt>
    <dgm:pt modelId="{2143599E-7DC4-1748-BF57-FC86BC17D80B}" type="pres">
      <dgm:prSet presAssocID="{DF64EDB3-F396-456E-AD50-90B111AD0B22}" presName="spacer" presStyleCnt="0"/>
      <dgm:spPr/>
    </dgm:pt>
    <dgm:pt modelId="{1B267CD0-BFC7-F84F-8699-E30580F6D270}" type="pres">
      <dgm:prSet presAssocID="{04F30FD9-C5DE-433A-BC91-80428F339324}" presName="parentText" presStyleLbl="node1" presStyleIdx="4" presStyleCnt="5">
        <dgm:presLayoutVars>
          <dgm:chMax val="0"/>
          <dgm:bulletEnabled val="1"/>
        </dgm:presLayoutVars>
      </dgm:prSet>
      <dgm:spPr/>
    </dgm:pt>
    <dgm:pt modelId="{69157AB9-3F4F-4B46-9EBD-6F8EB651B650}" type="pres">
      <dgm:prSet presAssocID="{04F30FD9-C5DE-433A-BC91-80428F339324}" presName="childText" presStyleLbl="revTx" presStyleIdx="1" presStyleCnt="2">
        <dgm:presLayoutVars>
          <dgm:bulletEnabled val="1"/>
        </dgm:presLayoutVars>
      </dgm:prSet>
      <dgm:spPr/>
    </dgm:pt>
  </dgm:ptLst>
  <dgm:cxnLst>
    <dgm:cxn modelId="{440C3B02-0A01-7945-AA35-EA0912CD19CC}" type="presOf" srcId="{DAA247BF-559E-4998-9C4C-1F3254784491}" destId="{9ECDA762-9BDC-4742-992A-7E43BE83505C}" srcOrd="0" destOrd="0" presId="urn:microsoft.com/office/officeart/2005/8/layout/vList2"/>
    <dgm:cxn modelId="{4750B706-4056-4F63-92B1-64763153BE18}" srcId="{DAA247BF-559E-4998-9C4C-1F3254784491}" destId="{D5D5D347-070F-4BCC-AD5D-94F1225C33C5}" srcOrd="1" destOrd="0" parTransId="{908BD1AE-4DB0-41D9-9E64-E714BCFD7B6C}" sibTransId="{3627F5F4-CAD8-4CF1-9FE4-E3F4FF9559F9}"/>
    <dgm:cxn modelId="{7718BD1A-642F-4143-A317-3349974A52F5}" srcId="{DAA247BF-559E-4998-9C4C-1F3254784491}" destId="{B6914911-B4FB-4054-9D98-C7F0AE435DC6}" srcOrd="2" destOrd="0" parTransId="{7ADABD05-CE04-4781-9D11-C1E9555CA40A}" sibTransId="{06F70210-6108-4791-8B20-1204CFC9C184}"/>
    <dgm:cxn modelId="{54C5C524-8B4F-9745-8112-44BDC71E4B44}" type="presOf" srcId="{D5D5D347-070F-4BCC-AD5D-94F1225C33C5}" destId="{DAAE700D-1D49-9748-83F8-FC0B8E26AB61}" srcOrd="0" destOrd="0" presId="urn:microsoft.com/office/officeart/2005/8/layout/vList2"/>
    <dgm:cxn modelId="{4AC9D82F-4795-084E-9C50-C33E039A8DD0}" type="presOf" srcId="{7D33273F-C65A-49B3-A879-B4729F1AA4D1}" destId="{03A9C6DC-A05C-B443-ADE1-D7009EC699F3}" srcOrd="0" destOrd="0" presId="urn:microsoft.com/office/officeart/2005/8/layout/vList2"/>
    <dgm:cxn modelId="{0793B539-745C-4E16-A6DA-383B293134B3}" srcId="{DAA247BF-559E-4998-9C4C-1F3254784491}" destId="{04F30FD9-C5DE-433A-BC91-80428F339324}" srcOrd="4" destOrd="0" parTransId="{AAE0F1F1-107D-4018-B0C9-C0ADB71CC7E6}" sibTransId="{EFA69504-9B2C-40B5-8925-E4D8B23425B6}"/>
    <dgm:cxn modelId="{D07CF03D-358D-4667-A3A6-478468F9A987}" srcId="{DAA247BF-559E-4998-9C4C-1F3254784491}" destId="{D14320AD-A917-4898-9C09-40C71C3240D9}" srcOrd="3" destOrd="0" parTransId="{2E5654B5-0018-4A0E-8168-77A92199D725}" sibTransId="{DF64EDB3-F396-456E-AD50-90B111AD0B22}"/>
    <dgm:cxn modelId="{DDF04C40-2044-4BFF-BF74-C02AA1DB97E9}" srcId="{04F30FD9-C5DE-433A-BC91-80428F339324}" destId="{F7A02089-8473-40BA-ACDC-1BF6B8C2EC67}" srcOrd="0" destOrd="0" parTransId="{C2785624-AF21-4177-AF6D-588F553F5596}" sibTransId="{A7E7AB25-80D2-456C-9663-C613D56AAB72}"/>
    <dgm:cxn modelId="{ED142972-1100-A440-AA42-CB261F48F60D}" type="presOf" srcId="{F7A02089-8473-40BA-ACDC-1BF6B8C2EC67}" destId="{69157AB9-3F4F-4B46-9EBD-6F8EB651B650}" srcOrd="0" destOrd="0" presId="urn:microsoft.com/office/officeart/2005/8/layout/vList2"/>
    <dgm:cxn modelId="{3F7F858D-D2E6-6E45-BBD4-176F45AF7FEB}" type="presOf" srcId="{04F30FD9-C5DE-433A-BC91-80428F339324}" destId="{1B267CD0-BFC7-F84F-8699-E30580F6D270}" srcOrd="0" destOrd="0" presId="urn:microsoft.com/office/officeart/2005/8/layout/vList2"/>
    <dgm:cxn modelId="{94592A96-7698-6240-8025-9F6E3B446C61}" type="presOf" srcId="{B6914911-B4FB-4054-9D98-C7F0AE435DC6}" destId="{D5F41095-8D5B-A848-BB07-5F6FAF030853}" srcOrd="0" destOrd="0" presId="urn:microsoft.com/office/officeart/2005/8/layout/vList2"/>
    <dgm:cxn modelId="{299396B4-4D6F-A54D-8067-6874BFF42E54}" type="presOf" srcId="{62C66F62-1293-4B7A-AD9D-AD65F2935D5B}" destId="{195E361A-7230-6849-A7AE-EB3952C5E3A6}" srcOrd="0" destOrd="0" presId="urn:microsoft.com/office/officeart/2005/8/layout/vList2"/>
    <dgm:cxn modelId="{115B30B6-0F35-4F52-9774-49FEDB8C8264}" srcId="{B6914911-B4FB-4054-9D98-C7F0AE435DC6}" destId="{62C66F62-1293-4B7A-AD9D-AD65F2935D5B}" srcOrd="0" destOrd="0" parTransId="{B500B121-EA0D-4B3D-9EAE-38E6F54739D2}" sibTransId="{0D460D3C-739A-41E4-AC87-6772283692C2}"/>
    <dgm:cxn modelId="{5CDC00BB-5CB7-4279-8C3A-B8D384E035C1}" srcId="{DAA247BF-559E-4998-9C4C-1F3254784491}" destId="{7D33273F-C65A-49B3-A879-B4729F1AA4D1}" srcOrd="0" destOrd="0" parTransId="{981B9124-7748-4DA5-8465-8B328E99F042}" sibTransId="{725BF925-8238-40B0-94C7-985270A867C0}"/>
    <dgm:cxn modelId="{226CB5CE-12C5-9E4A-B90E-3A263422EDC5}" type="presOf" srcId="{D14320AD-A917-4898-9C09-40C71C3240D9}" destId="{3B69A507-ACCE-2840-BCDF-DA2431EE0FAD}" srcOrd="0" destOrd="0" presId="urn:microsoft.com/office/officeart/2005/8/layout/vList2"/>
    <dgm:cxn modelId="{8825DB9A-B320-0A40-8021-A7D6B419D56E}" type="presParOf" srcId="{9ECDA762-9BDC-4742-992A-7E43BE83505C}" destId="{03A9C6DC-A05C-B443-ADE1-D7009EC699F3}" srcOrd="0" destOrd="0" presId="urn:microsoft.com/office/officeart/2005/8/layout/vList2"/>
    <dgm:cxn modelId="{1B2F64C3-0352-8C4E-9587-475A15085117}" type="presParOf" srcId="{9ECDA762-9BDC-4742-992A-7E43BE83505C}" destId="{CA3C9254-211D-7446-B3B4-72049A0F6946}" srcOrd="1" destOrd="0" presId="urn:microsoft.com/office/officeart/2005/8/layout/vList2"/>
    <dgm:cxn modelId="{C773BBF1-9B4B-9943-89D4-C06E6825B3B9}" type="presParOf" srcId="{9ECDA762-9BDC-4742-992A-7E43BE83505C}" destId="{DAAE700D-1D49-9748-83F8-FC0B8E26AB61}" srcOrd="2" destOrd="0" presId="urn:microsoft.com/office/officeart/2005/8/layout/vList2"/>
    <dgm:cxn modelId="{8608B384-EA29-6048-A7BF-E0859489E4B4}" type="presParOf" srcId="{9ECDA762-9BDC-4742-992A-7E43BE83505C}" destId="{644B532D-CA52-1447-A6DA-7DA4E153831E}" srcOrd="3" destOrd="0" presId="urn:microsoft.com/office/officeart/2005/8/layout/vList2"/>
    <dgm:cxn modelId="{09738882-861E-B249-90B0-0650376293F4}" type="presParOf" srcId="{9ECDA762-9BDC-4742-992A-7E43BE83505C}" destId="{D5F41095-8D5B-A848-BB07-5F6FAF030853}" srcOrd="4" destOrd="0" presId="urn:microsoft.com/office/officeart/2005/8/layout/vList2"/>
    <dgm:cxn modelId="{BC2B9667-B392-3D41-BB54-A28B8356F5BE}" type="presParOf" srcId="{9ECDA762-9BDC-4742-992A-7E43BE83505C}" destId="{195E361A-7230-6849-A7AE-EB3952C5E3A6}" srcOrd="5" destOrd="0" presId="urn:microsoft.com/office/officeart/2005/8/layout/vList2"/>
    <dgm:cxn modelId="{D7454D75-3A2A-E74F-AAAF-790EF24D3C0D}" type="presParOf" srcId="{9ECDA762-9BDC-4742-992A-7E43BE83505C}" destId="{3B69A507-ACCE-2840-BCDF-DA2431EE0FAD}" srcOrd="6" destOrd="0" presId="urn:microsoft.com/office/officeart/2005/8/layout/vList2"/>
    <dgm:cxn modelId="{1FBA17AA-70E6-3841-873E-21FCEB38F099}" type="presParOf" srcId="{9ECDA762-9BDC-4742-992A-7E43BE83505C}" destId="{2143599E-7DC4-1748-BF57-FC86BC17D80B}" srcOrd="7" destOrd="0" presId="urn:microsoft.com/office/officeart/2005/8/layout/vList2"/>
    <dgm:cxn modelId="{333618FD-E7C5-1A41-A6DB-A9A7F69D0520}" type="presParOf" srcId="{9ECDA762-9BDC-4742-992A-7E43BE83505C}" destId="{1B267CD0-BFC7-F84F-8699-E30580F6D270}" srcOrd="8" destOrd="0" presId="urn:microsoft.com/office/officeart/2005/8/layout/vList2"/>
    <dgm:cxn modelId="{597D466D-A9E1-C746-999B-13ECCB3E4306}" type="presParOf" srcId="{9ECDA762-9BDC-4742-992A-7E43BE83505C}" destId="{69157AB9-3F4F-4B46-9EBD-6F8EB651B650}"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79A310-D67B-4EAB-AE81-0A5D62F7EF2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11763DF-D650-40B4-B722-9725F7BE15B6}">
      <dgm:prSet/>
      <dgm:spPr/>
      <dgm:t>
        <a:bodyPr/>
        <a:lstStyle/>
        <a:p>
          <a:r>
            <a:rPr lang="en-US" dirty="0"/>
            <a:t>Customers between age 25 and 40 are the biggest base for TNP.</a:t>
          </a:r>
        </a:p>
      </dgm:t>
    </dgm:pt>
    <dgm:pt modelId="{F1271906-502F-43C8-87DC-7FE9871D1F61}" type="parTrans" cxnId="{40D00072-2C8B-488E-92D3-E8226A603EC0}">
      <dgm:prSet/>
      <dgm:spPr/>
      <dgm:t>
        <a:bodyPr/>
        <a:lstStyle/>
        <a:p>
          <a:endParaRPr lang="en-US"/>
        </a:p>
      </dgm:t>
    </dgm:pt>
    <dgm:pt modelId="{B622BA29-B7CE-4530-8ECB-E710FF34C132}" type="sibTrans" cxnId="{40D00072-2C8B-488E-92D3-E8226A603EC0}">
      <dgm:prSet/>
      <dgm:spPr/>
      <dgm:t>
        <a:bodyPr/>
        <a:lstStyle/>
        <a:p>
          <a:endParaRPr lang="en-US"/>
        </a:p>
      </dgm:t>
    </dgm:pt>
    <dgm:pt modelId="{F75BC399-86E7-4FEB-8001-B131D05AB272}">
      <dgm:prSet/>
      <dgm:spPr/>
      <dgm:t>
        <a:bodyPr/>
        <a:lstStyle/>
        <a:p>
          <a:r>
            <a:rPr lang="en-US" dirty="0"/>
            <a:t>Marketing Campaign target on this age group</a:t>
          </a:r>
        </a:p>
      </dgm:t>
    </dgm:pt>
    <dgm:pt modelId="{498E59D7-329E-40BA-9A09-2470F8D2246F}" type="parTrans" cxnId="{C939901F-F07F-4912-9E3C-DFA9368EB850}">
      <dgm:prSet/>
      <dgm:spPr/>
      <dgm:t>
        <a:bodyPr/>
        <a:lstStyle/>
        <a:p>
          <a:endParaRPr lang="en-US"/>
        </a:p>
      </dgm:t>
    </dgm:pt>
    <dgm:pt modelId="{AA425B4F-CCE0-43A1-AF39-D64DC477EAD3}" type="sibTrans" cxnId="{C939901F-F07F-4912-9E3C-DFA9368EB850}">
      <dgm:prSet/>
      <dgm:spPr/>
      <dgm:t>
        <a:bodyPr/>
        <a:lstStyle/>
        <a:p>
          <a:endParaRPr lang="en-US"/>
        </a:p>
      </dgm:t>
    </dgm:pt>
    <dgm:pt modelId="{CCCA04E1-4EAD-4BEC-91F7-462FE7C441BD}">
      <dgm:prSet/>
      <dgm:spPr/>
      <dgm:t>
        <a:bodyPr/>
        <a:lstStyle/>
        <a:p>
          <a:r>
            <a:rPr lang="en-US" dirty="0"/>
            <a:t>Increasing TNP awareness among other age groups.</a:t>
          </a:r>
        </a:p>
      </dgm:t>
    </dgm:pt>
    <dgm:pt modelId="{05AC2D72-2395-4C26-BC9D-AF3EDF991EED}" type="parTrans" cxnId="{BAD374A3-262B-4B67-A597-119E56DD1D37}">
      <dgm:prSet/>
      <dgm:spPr/>
      <dgm:t>
        <a:bodyPr/>
        <a:lstStyle/>
        <a:p>
          <a:endParaRPr lang="en-US"/>
        </a:p>
      </dgm:t>
    </dgm:pt>
    <dgm:pt modelId="{E2F206BD-1506-4DC9-8135-711E13BED143}" type="sibTrans" cxnId="{BAD374A3-262B-4B67-A597-119E56DD1D37}">
      <dgm:prSet/>
      <dgm:spPr/>
      <dgm:t>
        <a:bodyPr/>
        <a:lstStyle/>
        <a:p>
          <a:endParaRPr lang="en-US"/>
        </a:p>
      </dgm:t>
    </dgm:pt>
    <dgm:pt modelId="{4C1FB035-32B3-4AFB-89FE-3AB5812AA5E6}">
      <dgm:prSet/>
      <dgm:spPr/>
      <dgm:t>
        <a:bodyPr/>
        <a:lstStyle/>
        <a:p>
          <a:r>
            <a:rPr lang="en-US" dirty="0"/>
            <a:t>On sports days, ridership increase about 25% in the home game CCA.</a:t>
          </a:r>
        </a:p>
      </dgm:t>
    </dgm:pt>
    <dgm:pt modelId="{F3DEADDA-9425-4C38-8150-D6B9296490FE}" type="parTrans" cxnId="{DCDBCBBD-DA48-4522-B7D3-EDF34D49EB84}">
      <dgm:prSet/>
      <dgm:spPr/>
      <dgm:t>
        <a:bodyPr/>
        <a:lstStyle/>
        <a:p>
          <a:endParaRPr lang="en-US"/>
        </a:p>
      </dgm:t>
    </dgm:pt>
    <dgm:pt modelId="{0D187937-D173-4493-84DD-30FD009062B3}" type="sibTrans" cxnId="{DCDBCBBD-DA48-4522-B7D3-EDF34D49EB84}">
      <dgm:prSet/>
      <dgm:spPr/>
      <dgm:t>
        <a:bodyPr/>
        <a:lstStyle/>
        <a:p>
          <a:endParaRPr lang="en-US"/>
        </a:p>
      </dgm:t>
    </dgm:pt>
    <dgm:pt modelId="{593302FD-93B9-4ED6-91FA-82B9DC0FB312}">
      <dgm:prSet/>
      <dgm:spPr/>
      <dgm:t>
        <a:bodyPr/>
        <a:lstStyle/>
        <a:p>
          <a:r>
            <a:rPr lang="en-US" dirty="0"/>
            <a:t>Encourage drivers to move to sports home arena CCAs on sports days</a:t>
          </a:r>
        </a:p>
      </dgm:t>
    </dgm:pt>
    <dgm:pt modelId="{DE255002-F9CA-4484-BC0C-CF3DE1CDFD77}" type="parTrans" cxnId="{24C13CF4-28BE-4C9E-8F38-CF01711E5FE7}">
      <dgm:prSet/>
      <dgm:spPr/>
      <dgm:t>
        <a:bodyPr/>
        <a:lstStyle/>
        <a:p>
          <a:endParaRPr lang="en-US"/>
        </a:p>
      </dgm:t>
    </dgm:pt>
    <dgm:pt modelId="{AB979609-F48C-432F-9AEC-F1E924917921}" type="sibTrans" cxnId="{24C13CF4-28BE-4C9E-8F38-CF01711E5FE7}">
      <dgm:prSet/>
      <dgm:spPr/>
      <dgm:t>
        <a:bodyPr/>
        <a:lstStyle/>
        <a:p>
          <a:endParaRPr lang="en-US"/>
        </a:p>
      </dgm:t>
    </dgm:pt>
    <dgm:pt modelId="{00B47022-ADDF-4FC0-9D2E-D8E7AF0CD941}">
      <dgm:prSet/>
      <dgm:spPr/>
      <dgm:t>
        <a:bodyPr/>
        <a:lstStyle/>
        <a:p>
          <a:r>
            <a:rPr lang="en-US" dirty="0"/>
            <a:t>Neighborhoods with higher crime rates have worse economic and educational status, people tend to do more pooled trips.</a:t>
          </a:r>
        </a:p>
      </dgm:t>
    </dgm:pt>
    <dgm:pt modelId="{1FA8274F-998C-496B-AB37-0D03FBA91287}" type="parTrans" cxnId="{02A54FF6-2E3D-45B0-B447-EE7E204E0774}">
      <dgm:prSet/>
      <dgm:spPr/>
      <dgm:t>
        <a:bodyPr/>
        <a:lstStyle/>
        <a:p>
          <a:endParaRPr lang="en-US"/>
        </a:p>
      </dgm:t>
    </dgm:pt>
    <dgm:pt modelId="{71DECF8F-11D5-4506-8E72-949626018486}" type="sibTrans" cxnId="{02A54FF6-2E3D-45B0-B447-EE7E204E0774}">
      <dgm:prSet/>
      <dgm:spPr/>
      <dgm:t>
        <a:bodyPr/>
        <a:lstStyle/>
        <a:p>
          <a:endParaRPr lang="en-US"/>
        </a:p>
      </dgm:t>
    </dgm:pt>
    <dgm:pt modelId="{C7A10EBB-8D41-4A05-A744-AAA2C0C77E82}">
      <dgm:prSet/>
      <dgm:spPr/>
      <dgm:t>
        <a:bodyPr/>
        <a:lstStyle/>
        <a:p>
          <a:r>
            <a:rPr lang="en-US" dirty="0"/>
            <a:t>Increase wait time limit in high crime Neighborhoods for customers’ safety</a:t>
          </a:r>
        </a:p>
      </dgm:t>
    </dgm:pt>
    <dgm:pt modelId="{C18B2427-8237-4C2C-AA96-E066CCE570A8}" type="parTrans" cxnId="{7018E343-E30B-4ED8-8679-85822D0E1A80}">
      <dgm:prSet/>
      <dgm:spPr/>
      <dgm:t>
        <a:bodyPr/>
        <a:lstStyle/>
        <a:p>
          <a:endParaRPr lang="en-US"/>
        </a:p>
      </dgm:t>
    </dgm:pt>
    <dgm:pt modelId="{4124FB1A-F8D7-42E7-907C-436F245A98C0}" type="sibTrans" cxnId="{7018E343-E30B-4ED8-8679-85822D0E1A80}">
      <dgm:prSet/>
      <dgm:spPr/>
      <dgm:t>
        <a:bodyPr/>
        <a:lstStyle/>
        <a:p>
          <a:endParaRPr lang="en-US"/>
        </a:p>
      </dgm:t>
    </dgm:pt>
    <dgm:pt modelId="{9FC98F28-6A8F-D447-9097-6ACC17BB5F64}" type="pres">
      <dgm:prSet presAssocID="{A979A310-D67B-4EAB-AE81-0A5D62F7EF23}" presName="linear" presStyleCnt="0">
        <dgm:presLayoutVars>
          <dgm:animLvl val="lvl"/>
          <dgm:resizeHandles val="exact"/>
        </dgm:presLayoutVars>
      </dgm:prSet>
      <dgm:spPr/>
    </dgm:pt>
    <dgm:pt modelId="{8B40E723-6B58-CA48-B200-9324608013E3}" type="pres">
      <dgm:prSet presAssocID="{411763DF-D650-40B4-B722-9725F7BE15B6}" presName="parentText" presStyleLbl="node1" presStyleIdx="0" presStyleCnt="3">
        <dgm:presLayoutVars>
          <dgm:chMax val="0"/>
          <dgm:bulletEnabled val="1"/>
        </dgm:presLayoutVars>
      </dgm:prSet>
      <dgm:spPr/>
    </dgm:pt>
    <dgm:pt modelId="{0C5ACFE8-1325-674E-810A-AE787F0DCB34}" type="pres">
      <dgm:prSet presAssocID="{411763DF-D650-40B4-B722-9725F7BE15B6}" presName="childText" presStyleLbl="revTx" presStyleIdx="0" presStyleCnt="3">
        <dgm:presLayoutVars>
          <dgm:bulletEnabled val="1"/>
        </dgm:presLayoutVars>
      </dgm:prSet>
      <dgm:spPr/>
    </dgm:pt>
    <dgm:pt modelId="{00FE1558-BCFD-E448-A816-773C86798F1A}" type="pres">
      <dgm:prSet presAssocID="{4C1FB035-32B3-4AFB-89FE-3AB5812AA5E6}" presName="parentText" presStyleLbl="node1" presStyleIdx="1" presStyleCnt="3">
        <dgm:presLayoutVars>
          <dgm:chMax val="0"/>
          <dgm:bulletEnabled val="1"/>
        </dgm:presLayoutVars>
      </dgm:prSet>
      <dgm:spPr/>
    </dgm:pt>
    <dgm:pt modelId="{8497A505-CE02-7D43-958A-D973DBA89E19}" type="pres">
      <dgm:prSet presAssocID="{4C1FB035-32B3-4AFB-89FE-3AB5812AA5E6}" presName="childText" presStyleLbl="revTx" presStyleIdx="1" presStyleCnt="3">
        <dgm:presLayoutVars>
          <dgm:bulletEnabled val="1"/>
        </dgm:presLayoutVars>
      </dgm:prSet>
      <dgm:spPr/>
    </dgm:pt>
    <dgm:pt modelId="{D5835B93-1DA1-3C49-9B6D-E47A7899624D}" type="pres">
      <dgm:prSet presAssocID="{00B47022-ADDF-4FC0-9D2E-D8E7AF0CD941}" presName="parentText" presStyleLbl="node1" presStyleIdx="2" presStyleCnt="3">
        <dgm:presLayoutVars>
          <dgm:chMax val="0"/>
          <dgm:bulletEnabled val="1"/>
        </dgm:presLayoutVars>
      </dgm:prSet>
      <dgm:spPr/>
    </dgm:pt>
    <dgm:pt modelId="{A4AC05B3-C650-B345-8E4B-EBB8D62BBCB1}" type="pres">
      <dgm:prSet presAssocID="{00B47022-ADDF-4FC0-9D2E-D8E7AF0CD941}" presName="childText" presStyleLbl="revTx" presStyleIdx="2" presStyleCnt="3">
        <dgm:presLayoutVars>
          <dgm:bulletEnabled val="1"/>
        </dgm:presLayoutVars>
      </dgm:prSet>
      <dgm:spPr/>
    </dgm:pt>
  </dgm:ptLst>
  <dgm:cxnLst>
    <dgm:cxn modelId="{B96EBC0B-531D-F047-ADCF-878851BAAD7E}" type="presOf" srcId="{CCCA04E1-4EAD-4BEC-91F7-462FE7C441BD}" destId="{0C5ACFE8-1325-674E-810A-AE787F0DCB34}" srcOrd="0" destOrd="1" presId="urn:microsoft.com/office/officeart/2005/8/layout/vList2"/>
    <dgm:cxn modelId="{C939901F-F07F-4912-9E3C-DFA9368EB850}" srcId="{411763DF-D650-40B4-B722-9725F7BE15B6}" destId="{F75BC399-86E7-4FEB-8001-B131D05AB272}" srcOrd="0" destOrd="0" parTransId="{498E59D7-329E-40BA-9A09-2470F8D2246F}" sibTransId="{AA425B4F-CCE0-43A1-AF39-D64DC477EAD3}"/>
    <dgm:cxn modelId="{5A9C282A-A4F9-E84D-BD18-31E27BE4A7EE}" type="presOf" srcId="{593302FD-93B9-4ED6-91FA-82B9DC0FB312}" destId="{8497A505-CE02-7D43-958A-D973DBA89E19}" srcOrd="0" destOrd="0" presId="urn:microsoft.com/office/officeart/2005/8/layout/vList2"/>
    <dgm:cxn modelId="{7018E343-E30B-4ED8-8679-85822D0E1A80}" srcId="{00B47022-ADDF-4FC0-9D2E-D8E7AF0CD941}" destId="{C7A10EBB-8D41-4A05-A744-AAA2C0C77E82}" srcOrd="0" destOrd="0" parTransId="{C18B2427-8237-4C2C-AA96-E066CCE570A8}" sibTransId="{4124FB1A-F8D7-42E7-907C-436F245A98C0}"/>
    <dgm:cxn modelId="{35AB4B63-50D6-094E-B37A-DDE4D7BBC95A}" type="presOf" srcId="{C7A10EBB-8D41-4A05-A744-AAA2C0C77E82}" destId="{A4AC05B3-C650-B345-8E4B-EBB8D62BBCB1}" srcOrd="0" destOrd="0" presId="urn:microsoft.com/office/officeart/2005/8/layout/vList2"/>
    <dgm:cxn modelId="{07378A66-6AD1-8F4E-B54D-9D94E8EBDCDA}" type="presOf" srcId="{A979A310-D67B-4EAB-AE81-0A5D62F7EF23}" destId="{9FC98F28-6A8F-D447-9097-6ACC17BB5F64}" srcOrd="0" destOrd="0" presId="urn:microsoft.com/office/officeart/2005/8/layout/vList2"/>
    <dgm:cxn modelId="{33F5D06D-2D36-434C-ACC9-255F79037EA7}" type="presOf" srcId="{F75BC399-86E7-4FEB-8001-B131D05AB272}" destId="{0C5ACFE8-1325-674E-810A-AE787F0DCB34}" srcOrd="0" destOrd="0" presId="urn:microsoft.com/office/officeart/2005/8/layout/vList2"/>
    <dgm:cxn modelId="{FD9D676E-83D1-6D40-8AAD-19B2E1FA4375}" type="presOf" srcId="{4C1FB035-32B3-4AFB-89FE-3AB5812AA5E6}" destId="{00FE1558-BCFD-E448-A816-773C86798F1A}" srcOrd="0" destOrd="0" presId="urn:microsoft.com/office/officeart/2005/8/layout/vList2"/>
    <dgm:cxn modelId="{40D00072-2C8B-488E-92D3-E8226A603EC0}" srcId="{A979A310-D67B-4EAB-AE81-0A5D62F7EF23}" destId="{411763DF-D650-40B4-B722-9725F7BE15B6}" srcOrd="0" destOrd="0" parTransId="{F1271906-502F-43C8-87DC-7FE9871D1F61}" sibTransId="{B622BA29-B7CE-4530-8ECB-E710FF34C132}"/>
    <dgm:cxn modelId="{593F8080-ADB7-3843-B82E-68B1E31B759C}" type="presOf" srcId="{411763DF-D650-40B4-B722-9725F7BE15B6}" destId="{8B40E723-6B58-CA48-B200-9324608013E3}" srcOrd="0" destOrd="0" presId="urn:microsoft.com/office/officeart/2005/8/layout/vList2"/>
    <dgm:cxn modelId="{BAD374A3-262B-4B67-A597-119E56DD1D37}" srcId="{411763DF-D650-40B4-B722-9725F7BE15B6}" destId="{CCCA04E1-4EAD-4BEC-91F7-462FE7C441BD}" srcOrd="1" destOrd="0" parTransId="{05AC2D72-2395-4C26-BC9D-AF3EDF991EED}" sibTransId="{E2F206BD-1506-4DC9-8135-711E13BED143}"/>
    <dgm:cxn modelId="{DCDBCBBD-DA48-4522-B7D3-EDF34D49EB84}" srcId="{A979A310-D67B-4EAB-AE81-0A5D62F7EF23}" destId="{4C1FB035-32B3-4AFB-89FE-3AB5812AA5E6}" srcOrd="1" destOrd="0" parTransId="{F3DEADDA-9425-4C38-8150-D6B9296490FE}" sibTransId="{0D187937-D173-4493-84DD-30FD009062B3}"/>
    <dgm:cxn modelId="{D7FF3FDD-A5FA-3643-BBFC-70CB76AE68ED}" type="presOf" srcId="{00B47022-ADDF-4FC0-9D2E-D8E7AF0CD941}" destId="{D5835B93-1DA1-3C49-9B6D-E47A7899624D}" srcOrd="0" destOrd="0" presId="urn:microsoft.com/office/officeart/2005/8/layout/vList2"/>
    <dgm:cxn modelId="{24C13CF4-28BE-4C9E-8F38-CF01711E5FE7}" srcId="{4C1FB035-32B3-4AFB-89FE-3AB5812AA5E6}" destId="{593302FD-93B9-4ED6-91FA-82B9DC0FB312}" srcOrd="0" destOrd="0" parTransId="{DE255002-F9CA-4484-BC0C-CF3DE1CDFD77}" sibTransId="{AB979609-F48C-432F-9AEC-F1E924917921}"/>
    <dgm:cxn modelId="{02A54FF6-2E3D-45B0-B447-EE7E204E0774}" srcId="{A979A310-D67B-4EAB-AE81-0A5D62F7EF23}" destId="{00B47022-ADDF-4FC0-9D2E-D8E7AF0CD941}" srcOrd="2" destOrd="0" parTransId="{1FA8274F-998C-496B-AB37-0D03FBA91287}" sibTransId="{71DECF8F-11D5-4506-8E72-949626018486}"/>
    <dgm:cxn modelId="{3C18866A-1128-E942-84AA-D1D7D7808F9E}" type="presParOf" srcId="{9FC98F28-6A8F-D447-9097-6ACC17BB5F64}" destId="{8B40E723-6B58-CA48-B200-9324608013E3}" srcOrd="0" destOrd="0" presId="urn:microsoft.com/office/officeart/2005/8/layout/vList2"/>
    <dgm:cxn modelId="{0B6F94AE-0AD5-234D-AAF1-5AEF849AAB86}" type="presParOf" srcId="{9FC98F28-6A8F-D447-9097-6ACC17BB5F64}" destId="{0C5ACFE8-1325-674E-810A-AE787F0DCB34}" srcOrd="1" destOrd="0" presId="urn:microsoft.com/office/officeart/2005/8/layout/vList2"/>
    <dgm:cxn modelId="{3431E82B-7FA4-9046-A6F2-5118A1C989B2}" type="presParOf" srcId="{9FC98F28-6A8F-D447-9097-6ACC17BB5F64}" destId="{00FE1558-BCFD-E448-A816-773C86798F1A}" srcOrd="2" destOrd="0" presId="urn:microsoft.com/office/officeart/2005/8/layout/vList2"/>
    <dgm:cxn modelId="{A0CD9438-282D-E548-9349-C841D6F3E68F}" type="presParOf" srcId="{9FC98F28-6A8F-D447-9097-6ACC17BB5F64}" destId="{8497A505-CE02-7D43-958A-D973DBA89E19}" srcOrd="3" destOrd="0" presId="urn:microsoft.com/office/officeart/2005/8/layout/vList2"/>
    <dgm:cxn modelId="{AF6A6C7D-453B-DA42-BB65-068DA0C0C7D7}" type="presParOf" srcId="{9FC98F28-6A8F-D447-9097-6ACC17BB5F64}" destId="{D5835B93-1DA1-3C49-9B6D-E47A7899624D}" srcOrd="4" destOrd="0" presId="urn:microsoft.com/office/officeart/2005/8/layout/vList2"/>
    <dgm:cxn modelId="{1A2D5800-E417-0341-9039-C6E028DD7FA9}" type="presParOf" srcId="{9FC98F28-6A8F-D447-9097-6ACC17BB5F64}" destId="{A4AC05B3-C650-B345-8E4B-EBB8D62BBCB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B1EC08-31D5-4358-A7FC-AF3DF36E0CB8}"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4B522415-9E7D-43AB-8C77-F4B7ECDDDFF1}">
      <dgm:prSet/>
      <dgm:spPr/>
      <dgm:t>
        <a:bodyPr/>
        <a:lstStyle/>
        <a:p>
          <a:r>
            <a:rPr lang="en-US"/>
            <a:t>Ridership forecast can be more accurate with data from 2020 and will take into the consideration of Covid-19</a:t>
          </a:r>
        </a:p>
      </dgm:t>
    </dgm:pt>
    <dgm:pt modelId="{EBD449C7-0D98-4A43-9823-162294935C96}" type="parTrans" cxnId="{5DE2F3F0-2B7B-4EBF-AEDF-22092B403FC8}">
      <dgm:prSet/>
      <dgm:spPr/>
      <dgm:t>
        <a:bodyPr/>
        <a:lstStyle/>
        <a:p>
          <a:endParaRPr lang="en-US"/>
        </a:p>
      </dgm:t>
    </dgm:pt>
    <dgm:pt modelId="{4E3D017E-51F1-4197-AE7E-D7970A58CC63}" type="sibTrans" cxnId="{5DE2F3F0-2B7B-4EBF-AEDF-22092B403FC8}">
      <dgm:prSet/>
      <dgm:spPr/>
      <dgm:t>
        <a:bodyPr/>
        <a:lstStyle/>
        <a:p>
          <a:endParaRPr lang="en-US"/>
        </a:p>
      </dgm:t>
    </dgm:pt>
    <dgm:pt modelId="{F9B6A1D6-650B-4900-A2D4-1B9361C0323D}">
      <dgm:prSet/>
      <dgm:spPr/>
      <dgm:t>
        <a:bodyPr/>
        <a:lstStyle/>
        <a:p>
          <a:r>
            <a:rPr lang="en-US"/>
            <a:t>Ridership and Tips should be analyzed with more attributes, like public transportation distribution and major facilities location, etc.</a:t>
          </a:r>
        </a:p>
      </dgm:t>
    </dgm:pt>
    <dgm:pt modelId="{5EFEBD98-B7DD-4A03-B571-A3CF16F018A7}" type="parTrans" cxnId="{2338C18D-1E80-4274-91B6-97CFDCF6B5B0}">
      <dgm:prSet/>
      <dgm:spPr/>
      <dgm:t>
        <a:bodyPr/>
        <a:lstStyle/>
        <a:p>
          <a:endParaRPr lang="en-US"/>
        </a:p>
      </dgm:t>
    </dgm:pt>
    <dgm:pt modelId="{0EB837DC-EAD2-4700-B571-C365EA63ABB2}" type="sibTrans" cxnId="{2338C18D-1E80-4274-91B6-97CFDCF6B5B0}">
      <dgm:prSet/>
      <dgm:spPr/>
      <dgm:t>
        <a:bodyPr/>
        <a:lstStyle/>
        <a:p>
          <a:endParaRPr lang="en-US"/>
        </a:p>
      </dgm:t>
    </dgm:pt>
    <dgm:pt modelId="{1E976B69-9B91-4369-9504-0F309A670462}">
      <dgm:prSet/>
      <dgm:spPr/>
      <dgm:t>
        <a:bodyPr/>
        <a:lstStyle/>
        <a:p>
          <a:r>
            <a:rPr lang="en-US"/>
            <a:t>Our initial intuition does not match the analysis result. Machine Learning and Statistical Analysis should be applied with a larger range of dimensions to select a better set of predictors</a:t>
          </a:r>
        </a:p>
      </dgm:t>
    </dgm:pt>
    <dgm:pt modelId="{AA19B516-FD79-4E81-8AF2-72DB6A1D3640}" type="parTrans" cxnId="{C7A2ACAD-AFBA-4B6F-A172-82DDE9BFC656}">
      <dgm:prSet/>
      <dgm:spPr/>
      <dgm:t>
        <a:bodyPr/>
        <a:lstStyle/>
        <a:p>
          <a:endParaRPr lang="en-US"/>
        </a:p>
      </dgm:t>
    </dgm:pt>
    <dgm:pt modelId="{CEE15EC0-6827-4E96-9E08-B1D5EC62DF00}" type="sibTrans" cxnId="{C7A2ACAD-AFBA-4B6F-A172-82DDE9BFC656}">
      <dgm:prSet/>
      <dgm:spPr/>
      <dgm:t>
        <a:bodyPr/>
        <a:lstStyle/>
        <a:p>
          <a:endParaRPr lang="en-US"/>
        </a:p>
      </dgm:t>
    </dgm:pt>
    <dgm:pt modelId="{D8B465C4-1E6E-4B49-9B15-F575C5681512}">
      <dgm:prSet/>
      <dgm:spPr/>
      <dgm:t>
        <a:bodyPr/>
        <a:lstStyle/>
        <a:p>
          <a:r>
            <a:rPr lang="en-US"/>
            <a:t>During discovery and data preparation phase, a closer analysis should be applied to determine whether there is enough information in the data to meet our analytical goal</a:t>
          </a:r>
        </a:p>
      </dgm:t>
    </dgm:pt>
    <dgm:pt modelId="{93F120E1-0511-4685-B0E7-1A55F4806BAE}" type="parTrans" cxnId="{378DA452-9391-4305-BE2A-992321C6E029}">
      <dgm:prSet/>
      <dgm:spPr/>
      <dgm:t>
        <a:bodyPr/>
        <a:lstStyle/>
        <a:p>
          <a:endParaRPr lang="en-US"/>
        </a:p>
      </dgm:t>
    </dgm:pt>
    <dgm:pt modelId="{23CB38EF-0636-4F38-BE21-B842332ABC67}" type="sibTrans" cxnId="{378DA452-9391-4305-BE2A-992321C6E029}">
      <dgm:prSet/>
      <dgm:spPr/>
      <dgm:t>
        <a:bodyPr/>
        <a:lstStyle/>
        <a:p>
          <a:endParaRPr lang="en-US"/>
        </a:p>
      </dgm:t>
    </dgm:pt>
    <dgm:pt modelId="{B68E4A0A-BE01-9149-9D86-88772C844C59}" type="pres">
      <dgm:prSet presAssocID="{22B1EC08-31D5-4358-A7FC-AF3DF36E0CB8}" presName="vert0" presStyleCnt="0">
        <dgm:presLayoutVars>
          <dgm:dir/>
          <dgm:animOne val="branch"/>
          <dgm:animLvl val="lvl"/>
        </dgm:presLayoutVars>
      </dgm:prSet>
      <dgm:spPr/>
    </dgm:pt>
    <dgm:pt modelId="{B4D53262-A1BF-2344-9321-BF74D7052A55}" type="pres">
      <dgm:prSet presAssocID="{4B522415-9E7D-43AB-8C77-F4B7ECDDDFF1}" presName="thickLine" presStyleLbl="alignNode1" presStyleIdx="0" presStyleCnt="4"/>
      <dgm:spPr/>
    </dgm:pt>
    <dgm:pt modelId="{3A1CB3EE-ACC0-7D4B-A500-9826667054FD}" type="pres">
      <dgm:prSet presAssocID="{4B522415-9E7D-43AB-8C77-F4B7ECDDDFF1}" presName="horz1" presStyleCnt="0"/>
      <dgm:spPr/>
    </dgm:pt>
    <dgm:pt modelId="{F2055CB8-FAD2-9B41-A8FF-77997BD872BC}" type="pres">
      <dgm:prSet presAssocID="{4B522415-9E7D-43AB-8C77-F4B7ECDDDFF1}" presName="tx1" presStyleLbl="revTx" presStyleIdx="0" presStyleCnt="4"/>
      <dgm:spPr/>
    </dgm:pt>
    <dgm:pt modelId="{3D57F5D0-4E4D-4C4E-B4E1-9E54C22B639F}" type="pres">
      <dgm:prSet presAssocID="{4B522415-9E7D-43AB-8C77-F4B7ECDDDFF1}" presName="vert1" presStyleCnt="0"/>
      <dgm:spPr/>
    </dgm:pt>
    <dgm:pt modelId="{3A896ABA-56B5-5F4F-AE9B-5DF632C6BECF}" type="pres">
      <dgm:prSet presAssocID="{F9B6A1D6-650B-4900-A2D4-1B9361C0323D}" presName="thickLine" presStyleLbl="alignNode1" presStyleIdx="1" presStyleCnt="4"/>
      <dgm:spPr/>
    </dgm:pt>
    <dgm:pt modelId="{C6FA3FFC-C46B-6546-A7EE-16FA7746DA65}" type="pres">
      <dgm:prSet presAssocID="{F9B6A1D6-650B-4900-A2D4-1B9361C0323D}" presName="horz1" presStyleCnt="0"/>
      <dgm:spPr/>
    </dgm:pt>
    <dgm:pt modelId="{BB0BB6BF-6822-634E-8E57-74A0133FD6B7}" type="pres">
      <dgm:prSet presAssocID="{F9B6A1D6-650B-4900-A2D4-1B9361C0323D}" presName="tx1" presStyleLbl="revTx" presStyleIdx="1" presStyleCnt="4"/>
      <dgm:spPr/>
    </dgm:pt>
    <dgm:pt modelId="{CDD51B45-E597-8443-A4A8-58ABF361D46A}" type="pres">
      <dgm:prSet presAssocID="{F9B6A1D6-650B-4900-A2D4-1B9361C0323D}" presName="vert1" presStyleCnt="0"/>
      <dgm:spPr/>
    </dgm:pt>
    <dgm:pt modelId="{2E7E6B2A-11C9-3644-9680-6C6AF963A2D9}" type="pres">
      <dgm:prSet presAssocID="{1E976B69-9B91-4369-9504-0F309A670462}" presName="thickLine" presStyleLbl="alignNode1" presStyleIdx="2" presStyleCnt="4"/>
      <dgm:spPr/>
    </dgm:pt>
    <dgm:pt modelId="{8285455D-8B2E-834C-ABDE-79192A155CCF}" type="pres">
      <dgm:prSet presAssocID="{1E976B69-9B91-4369-9504-0F309A670462}" presName="horz1" presStyleCnt="0"/>
      <dgm:spPr/>
    </dgm:pt>
    <dgm:pt modelId="{87464B15-F075-F94E-A4B1-C4BAA31F266F}" type="pres">
      <dgm:prSet presAssocID="{1E976B69-9B91-4369-9504-0F309A670462}" presName="tx1" presStyleLbl="revTx" presStyleIdx="2" presStyleCnt="4"/>
      <dgm:spPr/>
    </dgm:pt>
    <dgm:pt modelId="{21E59BA7-E466-A543-B291-64FFBC1EF886}" type="pres">
      <dgm:prSet presAssocID="{1E976B69-9B91-4369-9504-0F309A670462}" presName="vert1" presStyleCnt="0"/>
      <dgm:spPr/>
    </dgm:pt>
    <dgm:pt modelId="{C186AB8F-00AF-6846-A2EE-43A7BB2EC5B2}" type="pres">
      <dgm:prSet presAssocID="{D8B465C4-1E6E-4B49-9B15-F575C5681512}" presName="thickLine" presStyleLbl="alignNode1" presStyleIdx="3" presStyleCnt="4"/>
      <dgm:spPr/>
    </dgm:pt>
    <dgm:pt modelId="{47F263F3-B263-314E-AF00-C1EE647B4A82}" type="pres">
      <dgm:prSet presAssocID="{D8B465C4-1E6E-4B49-9B15-F575C5681512}" presName="horz1" presStyleCnt="0"/>
      <dgm:spPr/>
    </dgm:pt>
    <dgm:pt modelId="{42375349-B77F-C94D-96B9-4A75416D7B0F}" type="pres">
      <dgm:prSet presAssocID="{D8B465C4-1E6E-4B49-9B15-F575C5681512}" presName="tx1" presStyleLbl="revTx" presStyleIdx="3" presStyleCnt="4"/>
      <dgm:spPr/>
    </dgm:pt>
    <dgm:pt modelId="{8FA1CA85-A885-8542-BFD5-EC42EA19C869}" type="pres">
      <dgm:prSet presAssocID="{D8B465C4-1E6E-4B49-9B15-F575C5681512}" presName="vert1" presStyleCnt="0"/>
      <dgm:spPr/>
    </dgm:pt>
  </dgm:ptLst>
  <dgm:cxnLst>
    <dgm:cxn modelId="{2D41F41A-3948-0041-803D-99161107FAE1}" type="presOf" srcId="{22B1EC08-31D5-4358-A7FC-AF3DF36E0CB8}" destId="{B68E4A0A-BE01-9149-9D86-88772C844C59}" srcOrd="0" destOrd="0" presId="urn:microsoft.com/office/officeart/2008/layout/LinedList"/>
    <dgm:cxn modelId="{D7BD5927-0724-2049-ACFE-AC68AA29C7D4}" type="presOf" srcId="{1E976B69-9B91-4369-9504-0F309A670462}" destId="{87464B15-F075-F94E-A4B1-C4BAA31F266F}" srcOrd="0" destOrd="0" presId="urn:microsoft.com/office/officeart/2008/layout/LinedList"/>
    <dgm:cxn modelId="{EB613335-88A8-CB44-AD29-E0197D5B7FC4}" type="presOf" srcId="{F9B6A1D6-650B-4900-A2D4-1B9361C0323D}" destId="{BB0BB6BF-6822-634E-8E57-74A0133FD6B7}" srcOrd="0" destOrd="0" presId="urn:microsoft.com/office/officeart/2008/layout/LinedList"/>
    <dgm:cxn modelId="{378DA452-9391-4305-BE2A-992321C6E029}" srcId="{22B1EC08-31D5-4358-A7FC-AF3DF36E0CB8}" destId="{D8B465C4-1E6E-4B49-9B15-F575C5681512}" srcOrd="3" destOrd="0" parTransId="{93F120E1-0511-4685-B0E7-1A55F4806BAE}" sibTransId="{23CB38EF-0636-4F38-BE21-B842332ABC67}"/>
    <dgm:cxn modelId="{2338C18D-1E80-4274-91B6-97CFDCF6B5B0}" srcId="{22B1EC08-31D5-4358-A7FC-AF3DF36E0CB8}" destId="{F9B6A1D6-650B-4900-A2D4-1B9361C0323D}" srcOrd="1" destOrd="0" parTransId="{5EFEBD98-B7DD-4A03-B571-A3CF16F018A7}" sibTransId="{0EB837DC-EAD2-4700-B571-C365EA63ABB2}"/>
    <dgm:cxn modelId="{C7A2ACAD-AFBA-4B6F-A172-82DDE9BFC656}" srcId="{22B1EC08-31D5-4358-A7FC-AF3DF36E0CB8}" destId="{1E976B69-9B91-4369-9504-0F309A670462}" srcOrd="2" destOrd="0" parTransId="{AA19B516-FD79-4E81-8AF2-72DB6A1D3640}" sibTransId="{CEE15EC0-6827-4E96-9E08-B1D5EC62DF00}"/>
    <dgm:cxn modelId="{E53B1BC5-F277-2441-B7E5-30C761BD5389}" type="presOf" srcId="{D8B465C4-1E6E-4B49-9B15-F575C5681512}" destId="{42375349-B77F-C94D-96B9-4A75416D7B0F}" srcOrd="0" destOrd="0" presId="urn:microsoft.com/office/officeart/2008/layout/LinedList"/>
    <dgm:cxn modelId="{A7194CEA-65F6-894B-9D94-CA994D0DD129}" type="presOf" srcId="{4B522415-9E7D-43AB-8C77-F4B7ECDDDFF1}" destId="{F2055CB8-FAD2-9B41-A8FF-77997BD872BC}" srcOrd="0" destOrd="0" presId="urn:microsoft.com/office/officeart/2008/layout/LinedList"/>
    <dgm:cxn modelId="{5DE2F3F0-2B7B-4EBF-AEDF-22092B403FC8}" srcId="{22B1EC08-31D5-4358-A7FC-AF3DF36E0CB8}" destId="{4B522415-9E7D-43AB-8C77-F4B7ECDDDFF1}" srcOrd="0" destOrd="0" parTransId="{EBD449C7-0D98-4A43-9823-162294935C96}" sibTransId="{4E3D017E-51F1-4197-AE7E-D7970A58CC63}"/>
    <dgm:cxn modelId="{73531251-0F20-2844-AC3A-B74E1579382D}" type="presParOf" srcId="{B68E4A0A-BE01-9149-9D86-88772C844C59}" destId="{B4D53262-A1BF-2344-9321-BF74D7052A55}" srcOrd="0" destOrd="0" presId="urn:microsoft.com/office/officeart/2008/layout/LinedList"/>
    <dgm:cxn modelId="{30E260B1-5685-7847-B155-57AE3A98469E}" type="presParOf" srcId="{B68E4A0A-BE01-9149-9D86-88772C844C59}" destId="{3A1CB3EE-ACC0-7D4B-A500-9826667054FD}" srcOrd="1" destOrd="0" presId="urn:microsoft.com/office/officeart/2008/layout/LinedList"/>
    <dgm:cxn modelId="{4B83A33C-1B56-3849-A233-956829BF78EE}" type="presParOf" srcId="{3A1CB3EE-ACC0-7D4B-A500-9826667054FD}" destId="{F2055CB8-FAD2-9B41-A8FF-77997BD872BC}" srcOrd="0" destOrd="0" presId="urn:microsoft.com/office/officeart/2008/layout/LinedList"/>
    <dgm:cxn modelId="{69BF3D58-FE87-4849-8046-A4CB488405AB}" type="presParOf" srcId="{3A1CB3EE-ACC0-7D4B-A500-9826667054FD}" destId="{3D57F5D0-4E4D-4C4E-B4E1-9E54C22B639F}" srcOrd="1" destOrd="0" presId="urn:microsoft.com/office/officeart/2008/layout/LinedList"/>
    <dgm:cxn modelId="{0C9C98E6-F856-1B4B-8481-87AA4A77DE99}" type="presParOf" srcId="{B68E4A0A-BE01-9149-9D86-88772C844C59}" destId="{3A896ABA-56B5-5F4F-AE9B-5DF632C6BECF}" srcOrd="2" destOrd="0" presId="urn:microsoft.com/office/officeart/2008/layout/LinedList"/>
    <dgm:cxn modelId="{A2BCDC3F-B547-404B-8E4B-75BEEE9FFF5F}" type="presParOf" srcId="{B68E4A0A-BE01-9149-9D86-88772C844C59}" destId="{C6FA3FFC-C46B-6546-A7EE-16FA7746DA65}" srcOrd="3" destOrd="0" presId="urn:microsoft.com/office/officeart/2008/layout/LinedList"/>
    <dgm:cxn modelId="{DD07CD30-2CB5-EA42-9610-A866FAE74F87}" type="presParOf" srcId="{C6FA3FFC-C46B-6546-A7EE-16FA7746DA65}" destId="{BB0BB6BF-6822-634E-8E57-74A0133FD6B7}" srcOrd="0" destOrd="0" presId="urn:microsoft.com/office/officeart/2008/layout/LinedList"/>
    <dgm:cxn modelId="{2CFEDE37-4524-B647-B6E0-C18BB5BA5314}" type="presParOf" srcId="{C6FA3FFC-C46B-6546-A7EE-16FA7746DA65}" destId="{CDD51B45-E597-8443-A4A8-58ABF361D46A}" srcOrd="1" destOrd="0" presId="urn:microsoft.com/office/officeart/2008/layout/LinedList"/>
    <dgm:cxn modelId="{8E7F5989-4009-044B-B009-2BFDF10981EE}" type="presParOf" srcId="{B68E4A0A-BE01-9149-9D86-88772C844C59}" destId="{2E7E6B2A-11C9-3644-9680-6C6AF963A2D9}" srcOrd="4" destOrd="0" presId="urn:microsoft.com/office/officeart/2008/layout/LinedList"/>
    <dgm:cxn modelId="{1F327A07-7D31-2B40-B73F-641CC1EF6B99}" type="presParOf" srcId="{B68E4A0A-BE01-9149-9D86-88772C844C59}" destId="{8285455D-8B2E-834C-ABDE-79192A155CCF}" srcOrd="5" destOrd="0" presId="urn:microsoft.com/office/officeart/2008/layout/LinedList"/>
    <dgm:cxn modelId="{FA3B6741-B665-8842-A3D5-22EDFA5176DE}" type="presParOf" srcId="{8285455D-8B2E-834C-ABDE-79192A155CCF}" destId="{87464B15-F075-F94E-A4B1-C4BAA31F266F}" srcOrd="0" destOrd="0" presId="urn:microsoft.com/office/officeart/2008/layout/LinedList"/>
    <dgm:cxn modelId="{71B72DB8-149E-304D-9DEC-4F540055926E}" type="presParOf" srcId="{8285455D-8B2E-834C-ABDE-79192A155CCF}" destId="{21E59BA7-E466-A543-B291-64FFBC1EF886}" srcOrd="1" destOrd="0" presId="urn:microsoft.com/office/officeart/2008/layout/LinedList"/>
    <dgm:cxn modelId="{A2022511-8D08-DA41-9FA9-9867000026C1}" type="presParOf" srcId="{B68E4A0A-BE01-9149-9D86-88772C844C59}" destId="{C186AB8F-00AF-6846-A2EE-43A7BB2EC5B2}" srcOrd="6" destOrd="0" presId="urn:microsoft.com/office/officeart/2008/layout/LinedList"/>
    <dgm:cxn modelId="{FF38A8FF-D191-114E-ADB9-4E6F57A034B5}" type="presParOf" srcId="{B68E4A0A-BE01-9149-9D86-88772C844C59}" destId="{47F263F3-B263-314E-AF00-C1EE647B4A82}" srcOrd="7" destOrd="0" presId="urn:microsoft.com/office/officeart/2008/layout/LinedList"/>
    <dgm:cxn modelId="{6C827FD9-9877-024D-884A-20099DC07242}" type="presParOf" srcId="{47F263F3-B263-314E-AF00-C1EE647B4A82}" destId="{42375349-B77F-C94D-96B9-4A75416D7B0F}" srcOrd="0" destOrd="0" presId="urn:microsoft.com/office/officeart/2008/layout/LinedList"/>
    <dgm:cxn modelId="{7944A0FC-F266-A14D-A4F8-F15DAE0072B7}" type="presParOf" srcId="{47F263F3-B263-314E-AF00-C1EE647B4A82}" destId="{8FA1CA85-A885-8542-BFD5-EC42EA19C8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1CA6A-E4A2-BB46-89D2-49620FBABF87}">
      <dsp:nvSpPr>
        <dsp:cNvPr id="0" name=""/>
        <dsp:cNvSpPr/>
      </dsp:nvSpPr>
      <dsp:spPr>
        <a:xfrm>
          <a:off x="0" y="1980"/>
          <a:ext cx="4584764" cy="0"/>
        </a:xfrm>
        <a:prstGeom prst="line">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A87D0-98BA-F64A-8446-6D7ABBFE1543}">
      <dsp:nvSpPr>
        <dsp:cNvPr id="0" name=""/>
        <dsp:cNvSpPr/>
      </dsp:nvSpPr>
      <dsp:spPr>
        <a:xfrm>
          <a:off x="0" y="1980"/>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Executive Summary</a:t>
          </a:r>
        </a:p>
      </dsp:txBody>
      <dsp:txXfrm>
        <a:off x="0" y="1980"/>
        <a:ext cx="4584764" cy="675447"/>
      </dsp:txXfrm>
    </dsp:sp>
    <dsp:sp modelId="{61368E1E-BD9A-CA4C-8CD0-294688E1D224}">
      <dsp:nvSpPr>
        <dsp:cNvPr id="0" name=""/>
        <dsp:cNvSpPr/>
      </dsp:nvSpPr>
      <dsp:spPr>
        <a:xfrm>
          <a:off x="0" y="677428"/>
          <a:ext cx="4584764" cy="0"/>
        </a:xfrm>
        <a:prstGeom prst="line">
          <a:avLst/>
        </a:prstGeom>
        <a:solidFill>
          <a:schemeClr val="accent2">
            <a:hueOff val="-1697704"/>
            <a:satOff val="-3181"/>
            <a:lumOff val="5412"/>
            <a:alphaOff val="0"/>
          </a:schemeClr>
        </a:solidFill>
        <a:ln w="12700" cap="flat" cmpd="sng" algn="in">
          <a:solidFill>
            <a:schemeClr val="accent2">
              <a:hueOff val="-1697704"/>
              <a:satOff val="-3181"/>
              <a:lumOff val="54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153CB-778C-8D49-852B-424ACC6E452C}">
      <dsp:nvSpPr>
        <dsp:cNvPr id="0" name=""/>
        <dsp:cNvSpPr/>
      </dsp:nvSpPr>
      <dsp:spPr>
        <a:xfrm>
          <a:off x="0" y="677428"/>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Data Ingestion &amp; Preparation</a:t>
          </a:r>
        </a:p>
      </dsp:txBody>
      <dsp:txXfrm>
        <a:off x="0" y="677428"/>
        <a:ext cx="4584764" cy="675447"/>
      </dsp:txXfrm>
    </dsp:sp>
    <dsp:sp modelId="{4DBBFFFF-F895-654D-945E-8314376F87BF}">
      <dsp:nvSpPr>
        <dsp:cNvPr id="0" name=""/>
        <dsp:cNvSpPr/>
      </dsp:nvSpPr>
      <dsp:spPr>
        <a:xfrm>
          <a:off x="0" y="1352876"/>
          <a:ext cx="4584764" cy="0"/>
        </a:xfrm>
        <a:prstGeom prst="line">
          <a:avLst/>
        </a:prstGeom>
        <a:solidFill>
          <a:schemeClr val="accent2">
            <a:hueOff val="-3395409"/>
            <a:satOff val="-6361"/>
            <a:lumOff val="10823"/>
            <a:alphaOff val="0"/>
          </a:schemeClr>
        </a:solidFill>
        <a:ln w="12700" cap="flat" cmpd="sng" algn="in">
          <a:solidFill>
            <a:schemeClr val="accent2">
              <a:hueOff val="-3395409"/>
              <a:satOff val="-6361"/>
              <a:lumOff val="10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F07A11-CF58-9948-B589-6A40EADE962A}">
      <dsp:nvSpPr>
        <dsp:cNvPr id="0" name=""/>
        <dsp:cNvSpPr/>
      </dsp:nvSpPr>
      <dsp:spPr>
        <a:xfrm>
          <a:off x="0" y="1352876"/>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Data Modeling &amp; Design</a:t>
          </a:r>
        </a:p>
      </dsp:txBody>
      <dsp:txXfrm>
        <a:off x="0" y="1352876"/>
        <a:ext cx="4584764" cy="675447"/>
      </dsp:txXfrm>
    </dsp:sp>
    <dsp:sp modelId="{0B9ECE89-F5D2-A94F-B669-7C720CC1EAAA}">
      <dsp:nvSpPr>
        <dsp:cNvPr id="0" name=""/>
        <dsp:cNvSpPr/>
      </dsp:nvSpPr>
      <dsp:spPr>
        <a:xfrm>
          <a:off x="0" y="2028324"/>
          <a:ext cx="4584764" cy="0"/>
        </a:xfrm>
        <a:prstGeom prst="line">
          <a:avLst/>
        </a:prstGeom>
        <a:solidFill>
          <a:schemeClr val="accent2">
            <a:hueOff val="-5093113"/>
            <a:satOff val="-9542"/>
            <a:lumOff val="16235"/>
            <a:alphaOff val="0"/>
          </a:schemeClr>
        </a:solidFill>
        <a:ln w="12700" cap="flat" cmpd="sng" algn="in">
          <a:solidFill>
            <a:schemeClr val="accent2">
              <a:hueOff val="-5093113"/>
              <a:satOff val="-9542"/>
              <a:lumOff val="16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C0AE87-D40B-A34B-BDBB-C022D27A22A7}">
      <dsp:nvSpPr>
        <dsp:cNvPr id="0" name=""/>
        <dsp:cNvSpPr/>
      </dsp:nvSpPr>
      <dsp:spPr>
        <a:xfrm>
          <a:off x="0" y="2028324"/>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Analytics &amp; Results</a:t>
          </a:r>
        </a:p>
      </dsp:txBody>
      <dsp:txXfrm>
        <a:off x="0" y="2028324"/>
        <a:ext cx="4584764" cy="675447"/>
      </dsp:txXfrm>
    </dsp:sp>
    <dsp:sp modelId="{759C3FF7-00F3-4C4B-AA2D-9B3995602EFD}">
      <dsp:nvSpPr>
        <dsp:cNvPr id="0" name=""/>
        <dsp:cNvSpPr/>
      </dsp:nvSpPr>
      <dsp:spPr>
        <a:xfrm>
          <a:off x="0" y="2703772"/>
          <a:ext cx="4584764" cy="0"/>
        </a:xfrm>
        <a:prstGeom prst="line">
          <a:avLst/>
        </a:prstGeom>
        <a:solidFill>
          <a:schemeClr val="accent2">
            <a:hueOff val="-6790817"/>
            <a:satOff val="-12722"/>
            <a:lumOff val="21646"/>
            <a:alphaOff val="0"/>
          </a:schemeClr>
        </a:solidFill>
        <a:ln w="12700" cap="flat" cmpd="sng" algn="in">
          <a:solidFill>
            <a:schemeClr val="accent2">
              <a:hueOff val="-6790817"/>
              <a:satOff val="-12722"/>
              <a:lumOff val="216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274F54-2331-8544-857B-9C1F6E87688C}">
      <dsp:nvSpPr>
        <dsp:cNvPr id="0" name=""/>
        <dsp:cNvSpPr/>
      </dsp:nvSpPr>
      <dsp:spPr>
        <a:xfrm>
          <a:off x="0" y="2703772"/>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Conclusion &amp; Recommendations</a:t>
          </a:r>
        </a:p>
      </dsp:txBody>
      <dsp:txXfrm>
        <a:off x="0" y="2703772"/>
        <a:ext cx="4584764" cy="675447"/>
      </dsp:txXfrm>
    </dsp:sp>
    <dsp:sp modelId="{71ED63AC-AEB8-3B49-BF9C-2798C77B961C}">
      <dsp:nvSpPr>
        <dsp:cNvPr id="0" name=""/>
        <dsp:cNvSpPr/>
      </dsp:nvSpPr>
      <dsp:spPr>
        <a:xfrm>
          <a:off x="0" y="3379220"/>
          <a:ext cx="4584764" cy="0"/>
        </a:xfrm>
        <a:prstGeom prst="line">
          <a:avLst/>
        </a:prstGeom>
        <a:solidFill>
          <a:schemeClr val="accent2">
            <a:hueOff val="-8488521"/>
            <a:satOff val="-15903"/>
            <a:lumOff val="27058"/>
            <a:alphaOff val="0"/>
          </a:schemeClr>
        </a:solidFill>
        <a:ln w="12700" cap="flat" cmpd="sng" algn="in">
          <a:solidFill>
            <a:schemeClr val="accent2">
              <a:hueOff val="-8488521"/>
              <a:satOff val="-15903"/>
              <a:lumOff val="270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CA9E05-6765-9949-9056-E163250F3EC6}">
      <dsp:nvSpPr>
        <dsp:cNvPr id="0" name=""/>
        <dsp:cNvSpPr/>
      </dsp:nvSpPr>
      <dsp:spPr>
        <a:xfrm>
          <a:off x="0" y="3379220"/>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Future Work</a:t>
          </a:r>
        </a:p>
      </dsp:txBody>
      <dsp:txXfrm>
        <a:off x="0" y="3379220"/>
        <a:ext cx="4584764" cy="675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74B3C-2845-6B4D-8ED3-27BC5026504D}">
      <dsp:nvSpPr>
        <dsp:cNvPr id="0" name=""/>
        <dsp:cNvSpPr/>
      </dsp:nvSpPr>
      <dsp:spPr>
        <a:xfrm>
          <a:off x="0" y="1590"/>
          <a:ext cx="7634288" cy="0"/>
        </a:xfrm>
        <a:prstGeom prst="line">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20A804-939C-AD48-9AFD-E76F2A48B68D}">
      <dsp:nvSpPr>
        <dsp:cNvPr id="0" name=""/>
        <dsp:cNvSpPr/>
      </dsp:nvSpPr>
      <dsp:spPr>
        <a:xfrm>
          <a:off x="0" y="1590"/>
          <a:ext cx="7634288" cy="1084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Our goal is to optimize vehicle allocation according to ridership demand and give business insights and recommendations to TNP companies (also called rider sharing companies like Uber, Lyft and Via). </a:t>
          </a:r>
        </a:p>
      </dsp:txBody>
      <dsp:txXfrm>
        <a:off x="0" y="1590"/>
        <a:ext cx="7634288" cy="1084443"/>
      </dsp:txXfrm>
    </dsp:sp>
    <dsp:sp modelId="{E05CD6CF-F2AE-D345-AE7A-F9E01ED3D851}">
      <dsp:nvSpPr>
        <dsp:cNvPr id="0" name=""/>
        <dsp:cNvSpPr/>
      </dsp:nvSpPr>
      <dsp:spPr>
        <a:xfrm>
          <a:off x="0" y="1086034"/>
          <a:ext cx="7634288" cy="0"/>
        </a:xfrm>
        <a:prstGeom prst="line">
          <a:avLst/>
        </a:prstGeom>
        <a:solidFill>
          <a:schemeClr val="accent2">
            <a:hueOff val="-4244261"/>
            <a:satOff val="-7952"/>
            <a:lumOff val="13529"/>
            <a:alphaOff val="0"/>
          </a:schemeClr>
        </a:solidFill>
        <a:ln w="12700" cap="flat" cmpd="sng" algn="in">
          <a:solidFill>
            <a:schemeClr val="accent2">
              <a:hueOff val="-4244261"/>
              <a:satOff val="-7952"/>
              <a:lumOff val="135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95078-3A8B-A84E-92A7-E77575457412}">
      <dsp:nvSpPr>
        <dsp:cNvPr id="0" name=""/>
        <dsp:cNvSpPr/>
      </dsp:nvSpPr>
      <dsp:spPr>
        <a:xfrm>
          <a:off x="0" y="1086034"/>
          <a:ext cx="7634288" cy="1084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u="none" kern="1200" dirty="0"/>
            <a:t>We use data regarding weather, major sport events, public safety, and census to analyze customer behavior and to give precise recommendations. </a:t>
          </a:r>
          <a:endParaRPr lang="en-US" sz="2000" kern="1200" dirty="0"/>
        </a:p>
      </dsp:txBody>
      <dsp:txXfrm>
        <a:off x="0" y="1086034"/>
        <a:ext cx="7634288" cy="1084443"/>
      </dsp:txXfrm>
    </dsp:sp>
    <dsp:sp modelId="{78EB3745-7956-D346-A112-F2C07D82D502}">
      <dsp:nvSpPr>
        <dsp:cNvPr id="0" name=""/>
        <dsp:cNvSpPr/>
      </dsp:nvSpPr>
      <dsp:spPr>
        <a:xfrm>
          <a:off x="0" y="2170477"/>
          <a:ext cx="7634288" cy="0"/>
        </a:xfrm>
        <a:prstGeom prst="line">
          <a:avLst/>
        </a:prstGeom>
        <a:solidFill>
          <a:schemeClr val="accent2">
            <a:hueOff val="-8488521"/>
            <a:satOff val="-15903"/>
            <a:lumOff val="27058"/>
            <a:alphaOff val="0"/>
          </a:schemeClr>
        </a:solidFill>
        <a:ln w="12700" cap="flat" cmpd="sng" algn="in">
          <a:solidFill>
            <a:schemeClr val="accent2">
              <a:hueOff val="-8488521"/>
              <a:satOff val="-15903"/>
              <a:lumOff val="270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529DD-514F-B248-BCB2-9AD7CEFF9A29}">
      <dsp:nvSpPr>
        <dsp:cNvPr id="0" name=""/>
        <dsp:cNvSpPr/>
      </dsp:nvSpPr>
      <dsp:spPr>
        <a:xfrm>
          <a:off x="0" y="2170477"/>
          <a:ext cx="7634288" cy="1084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u="none" kern="1200" dirty="0"/>
            <a:t>We create a relational database system that can efficiently load, store, and extract data from different sources for analysis. </a:t>
          </a:r>
          <a:endParaRPr lang="en-US" sz="2000" kern="1200" dirty="0"/>
        </a:p>
      </dsp:txBody>
      <dsp:txXfrm>
        <a:off x="0" y="2170477"/>
        <a:ext cx="7634288" cy="10844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A4F46-BC5C-B141-8741-4B79C5F081CE}">
      <dsp:nvSpPr>
        <dsp:cNvPr id="0" name=""/>
        <dsp:cNvSpPr/>
      </dsp:nvSpPr>
      <dsp:spPr>
        <a:xfrm>
          <a:off x="0" y="200979"/>
          <a:ext cx="7736612" cy="37440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Compiling Data into Tables</a:t>
          </a:r>
          <a:endParaRPr lang="en-US" sz="1600" kern="1200" dirty="0"/>
        </a:p>
      </dsp:txBody>
      <dsp:txXfrm>
        <a:off x="18277" y="219256"/>
        <a:ext cx="7700058" cy="337846"/>
      </dsp:txXfrm>
    </dsp:sp>
    <dsp:sp modelId="{F6E5F9D8-A891-AD4E-A1E9-5AE67C936FDA}">
      <dsp:nvSpPr>
        <dsp:cNvPr id="0" name=""/>
        <dsp:cNvSpPr/>
      </dsp:nvSpPr>
      <dsp:spPr>
        <a:xfrm>
          <a:off x="0" y="575379"/>
          <a:ext cx="7736612"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63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dirty="0"/>
            <a:t>We used </a:t>
          </a:r>
          <a:r>
            <a:rPr lang="en-US" sz="1200" b="0" i="0" u="none" kern="1200" dirty="0" err="1"/>
            <a:t>MySQLWorkbench</a:t>
          </a:r>
          <a:r>
            <a:rPr lang="en-US" sz="1200" b="0" i="0" u="none" kern="1200" dirty="0"/>
            <a:t> to create our dimensional table. Sports and weather tables are indexed by Date (primary key), Census and Crime tables are indexed by Chicago Community Areas(CCA) (primary key). Date and CCA are both linked to the fact table as foreign key. </a:t>
          </a:r>
          <a:endParaRPr lang="en-US" sz="1200" kern="1200" dirty="0"/>
        </a:p>
      </dsp:txBody>
      <dsp:txXfrm>
        <a:off x="0" y="575379"/>
        <a:ext cx="7736612" cy="521640"/>
      </dsp:txXfrm>
    </dsp:sp>
    <dsp:sp modelId="{467F66CF-5437-264F-9856-0BA42B6870CD}">
      <dsp:nvSpPr>
        <dsp:cNvPr id="0" name=""/>
        <dsp:cNvSpPr/>
      </dsp:nvSpPr>
      <dsp:spPr>
        <a:xfrm>
          <a:off x="0" y="1097019"/>
          <a:ext cx="7736612" cy="374400"/>
        </a:xfrm>
        <a:prstGeom prst="roundRect">
          <a:avLst/>
        </a:prstGeom>
        <a:solidFill>
          <a:schemeClr val="accent2">
            <a:hueOff val="-4244261"/>
            <a:satOff val="-7952"/>
            <a:lumOff val="13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Data Transformations</a:t>
          </a:r>
          <a:endParaRPr lang="en-US" sz="1600" kern="1200"/>
        </a:p>
      </dsp:txBody>
      <dsp:txXfrm>
        <a:off x="18277" y="1115296"/>
        <a:ext cx="7700058" cy="337846"/>
      </dsp:txXfrm>
    </dsp:sp>
    <dsp:sp modelId="{52AC06F6-62C5-B945-9DA8-D80125D2D178}">
      <dsp:nvSpPr>
        <dsp:cNvPr id="0" name=""/>
        <dsp:cNvSpPr/>
      </dsp:nvSpPr>
      <dsp:spPr>
        <a:xfrm>
          <a:off x="0" y="1471419"/>
          <a:ext cx="7736612"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63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dirty="0"/>
            <a:t>All data are transformed into a rows and columns format with appropriate data type.</a:t>
          </a:r>
          <a:endParaRPr lang="en-US" sz="1200" kern="1200" dirty="0"/>
        </a:p>
        <a:p>
          <a:pPr marL="114300" lvl="1" indent="-114300" algn="l" defTabSz="533400">
            <a:lnSpc>
              <a:spcPct val="90000"/>
            </a:lnSpc>
            <a:spcBef>
              <a:spcPct val="0"/>
            </a:spcBef>
            <a:spcAft>
              <a:spcPct val="20000"/>
            </a:spcAft>
            <a:buChar char="•"/>
          </a:pPr>
          <a:r>
            <a:rPr lang="en-US" sz="1200" b="0" i="0" u="none" kern="1200" dirty="0"/>
            <a:t>Main dataset ridership measures are aggregated and grouped by CCA,  date and time.</a:t>
          </a:r>
          <a:endParaRPr lang="en-US" sz="1200" kern="1200" dirty="0"/>
        </a:p>
        <a:p>
          <a:pPr marL="114300" lvl="1" indent="-114300" algn="l" defTabSz="533400">
            <a:lnSpc>
              <a:spcPct val="90000"/>
            </a:lnSpc>
            <a:spcBef>
              <a:spcPct val="0"/>
            </a:spcBef>
            <a:spcAft>
              <a:spcPct val="20000"/>
            </a:spcAft>
            <a:buChar char="•"/>
          </a:pPr>
          <a:r>
            <a:rPr lang="en-US" sz="1200" b="0" i="0" u="none" kern="1200" dirty="0"/>
            <a:t>Sports schedule datasets, and weather datasets are aggregated and grouped by date.</a:t>
          </a:r>
          <a:endParaRPr lang="en-US" sz="1200" kern="1200" dirty="0"/>
        </a:p>
        <a:p>
          <a:pPr marL="114300" lvl="1" indent="-114300" algn="l" defTabSz="533400">
            <a:lnSpc>
              <a:spcPct val="90000"/>
            </a:lnSpc>
            <a:spcBef>
              <a:spcPct val="0"/>
            </a:spcBef>
            <a:spcAft>
              <a:spcPct val="20000"/>
            </a:spcAft>
            <a:buChar char="•"/>
          </a:pPr>
          <a:r>
            <a:rPr lang="en-US" sz="1200" b="0" i="0" u="none" kern="1200" dirty="0"/>
            <a:t>Census and Crime datasets are  aggregated and grouped by CCA.</a:t>
          </a:r>
          <a:endParaRPr lang="en-US" sz="1200" kern="1200" dirty="0"/>
        </a:p>
        <a:p>
          <a:pPr marL="114300" lvl="1" indent="-114300" algn="l" defTabSz="533400">
            <a:lnSpc>
              <a:spcPct val="90000"/>
            </a:lnSpc>
            <a:spcBef>
              <a:spcPct val="0"/>
            </a:spcBef>
            <a:spcAft>
              <a:spcPct val="20000"/>
            </a:spcAft>
            <a:buChar char="•"/>
          </a:pPr>
          <a:r>
            <a:rPr lang="en-US" sz="1200" b="0" i="0" u="none" kern="1200" dirty="0"/>
            <a:t>CCA Geographic boundaries data are transformed to meet tableau virtualization requirement</a:t>
          </a:r>
          <a:endParaRPr lang="en-US" sz="1200" kern="1200" dirty="0"/>
        </a:p>
      </dsp:txBody>
      <dsp:txXfrm>
        <a:off x="0" y="1471419"/>
        <a:ext cx="7736612" cy="993600"/>
      </dsp:txXfrm>
    </dsp:sp>
    <dsp:sp modelId="{A2026110-568D-9641-9577-E53604CB886B}">
      <dsp:nvSpPr>
        <dsp:cNvPr id="0" name=""/>
        <dsp:cNvSpPr/>
      </dsp:nvSpPr>
      <dsp:spPr>
        <a:xfrm>
          <a:off x="0" y="2465019"/>
          <a:ext cx="7736612" cy="374400"/>
        </a:xfrm>
        <a:prstGeom prst="roundRect">
          <a:avLst/>
        </a:prstGeom>
        <a:solidFill>
          <a:schemeClr val="accent2">
            <a:hueOff val="-8488521"/>
            <a:satOff val="-15903"/>
            <a:lumOff val="2705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Data Mapping</a:t>
          </a:r>
          <a:endParaRPr lang="en-US" sz="1600" kern="1200" dirty="0"/>
        </a:p>
      </dsp:txBody>
      <dsp:txXfrm>
        <a:off x="18277" y="2483296"/>
        <a:ext cx="7700058" cy="337846"/>
      </dsp:txXfrm>
    </dsp:sp>
    <dsp:sp modelId="{F39F3EB7-6FEA-D246-8762-6F9C581FEC22}">
      <dsp:nvSpPr>
        <dsp:cNvPr id="0" name=""/>
        <dsp:cNvSpPr/>
      </dsp:nvSpPr>
      <dsp:spPr>
        <a:xfrm>
          <a:off x="0" y="2839419"/>
          <a:ext cx="7736612" cy="859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63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dirty="0"/>
            <a:t>We have one main dataset (fact table with ridership measures) and four supporting datasets (dim tables). A </a:t>
          </a:r>
          <a:r>
            <a:rPr lang="en-US" sz="1200" b="0" i="1" u="none" kern="1200" dirty="0"/>
            <a:t>star type dimensional model </a:t>
          </a:r>
          <a:r>
            <a:rPr lang="en-US" sz="1200" b="0" i="0" u="none" kern="1200" dirty="0"/>
            <a:t>is adapted by linking 4 dimensional datasets to the main fact dataset using either DATE or CCA. </a:t>
          </a:r>
          <a:endParaRPr lang="en-US" sz="1200" i="1" kern="1200" dirty="0">
            <a:solidFill>
              <a:srgbClr val="FF0000"/>
            </a:solidFill>
          </a:endParaRPr>
        </a:p>
        <a:p>
          <a:pPr marL="114300" lvl="1" indent="-114300" algn="l" defTabSz="533400">
            <a:lnSpc>
              <a:spcPct val="90000"/>
            </a:lnSpc>
            <a:spcBef>
              <a:spcPct val="0"/>
            </a:spcBef>
            <a:spcAft>
              <a:spcPct val="20000"/>
            </a:spcAft>
            <a:buChar char="•"/>
          </a:pPr>
          <a:r>
            <a:rPr lang="en-US" sz="1200" b="0" i="1" u="none" kern="1200" dirty="0">
              <a:solidFill>
                <a:srgbClr val="FF0000"/>
              </a:solidFill>
            </a:rPr>
            <a:t>Note: Ridership By Hours of A Day is an independent analytical entity that  provides additional business insights on ridership, tip and Shared Trips.</a:t>
          </a:r>
          <a:endParaRPr lang="en-US" sz="1200" i="1" kern="1200" dirty="0">
            <a:solidFill>
              <a:srgbClr val="FF0000"/>
            </a:solidFill>
          </a:endParaRPr>
        </a:p>
      </dsp:txBody>
      <dsp:txXfrm>
        <a:off x="0" y="2839419"/>
        <a:ext cx="7736612" cy="859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DF4CC-E480-418E-AF12-6401A328E605}">
      <dsp:nvSpPr>
        <dsp:cNvPr id="0" name=""/>
        <dsp:cNvSpPr/>
      </dsp:nvSpPr>
      <dsp:spPr>
        <a:xfrm>
          <a:off x="554888" y="434955"/>
          <a:ext cx="589310" cy="589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090586C-8725-4014-8327-C5D81F1D3A97}">
      <dsp:nvSpPr>
        <dsp:cNvPr id="0" name=""/>
        <dsp:cNvSpPr/>
      </dsp:nvSpPr>
      <dsp:spPr>
        <a:xfrm>
          <a:off x="76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Data Types </a:t>
          </a:r>
          <a:endParaRPr lang="en-US" sz="1400" kern="1200"/>
        </a:p>
      </dsp:txBody>
      <dsp:txXfrm>
        <a:off x="7671" y="1147532"/>
        <a:ext cx="1683744" cy="621516"/>
      </dsp:txXfrm>
    </dsp:sp>
    <dsp:sp modelId="{C58B7C77-7216-44B4-B0EE-7DBCE0D6EF26}">
      <dsp:nvSpPr>
        <dsp:cNvPr id="0" name=""/>
        <dsp:cNvSpPr/>
      </dsp:nvSpPr>
      <dsp:spPr>
        <a:xfrm>
          <a:off x="76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id: INT</a:t>
          </a:r>
        </a:p>
        <a:p>
          <a:pPr marL="0" lvl="0" indent="0" algn="ctr" defTabSz="488950">
            <a:lnSpc>
              <a:spcPct val="100000"/>
            </a:lnSpc>
            <a:spcBef>
              <a:spcPct val="0"/>
            </a:spcBef>
            <a:spcAft>
              <a:spcPct val="35000"/>
            </a:spcAft>
            <a:buNone/>
          </a:pPr>
          <a:r>
            <a:rPr lang="en-US" sz="1100" kern="1200"/>
            <a:t>Date: DATE</a:t>
          </a:r>
        </a:p>
        <a:p>
          <a:pPr marL="0" lvl="0" indent="0" algn="ctr" defTabSz="488950">
            <a:lnSpc>
              <a:spcPct val="100000"/>
            </a:lnSpc>
            <a:spcBef>
              <a:spcPct val="0"/>
            </a:spcBef>
            <a:spcAft>
              <a:spcPct val="35000"/>
            </a:spcAft>
            <a:buNone/>
          </a:pPr>
          <a:r>
            <a:rPr lang="en-US" sz="1100" kern="1200" dirty="0"/>
            <a:t>CCA: INT</a:t>
          </a:r>
        </a:p>
        <a:p>
          <a:pPr marL="0" lvl="0" indent="0" algn="ctr" defTabSz="488950">
            <a:lnSpc>
              <a:spcPct val="100000"/>
            </a:lnSpc>
            <a:spcBef>
              <a:spcPct val="0"/>
            </a:spcBef>
            <a:spcAft>
              <a:spcPct val="35000"/>
            </a:spcAft>
            <a:buNone/>
          </a:pPr>
          <a:r>
            <a:rPr lang="en-US" sz="1100" kern="1200" dirty="0"/>
            <a:t>MEAN &amp; MEDIAN attributes: DOUBLE</a:t>
          </a:r>
        </a:p>
        <a:p>
          <a:pPr marL="0" lvl="0" indent="0" algn="ctr" defTabSz="488950">
            <a:lnSpc>
              <a:spcPct val="100000"/>
            </a:lnSpc>
            <a:spcBef>
              <a:spcPct val="0"/>
            </a:spcBef>
            <a:spcAft>
              <a:spcPct val="35000"/>
            </a:spcAft>
            <a:buNone/>
          </a:pPr>
          <a:r>
            <a:rPr lang="en-US" sz="1100" kern="1200"/>
            <a:t>Others: INT</a:t>
          </a:r>
        </a:p>
      </dsp:txBody>
      <dsp:txXfrm>
        <a:off x="7671" y="1826381"/>
        <a:ext cx="1683744" cy="1475240"/>
      </dsp:txXfrm>
    </dsp:sp>
    <dsp:sp modelId="{77C70BAC-F9F7-44CA-A516-CFE2B1561182}">
      <dsp:nvSpPr>
        <dsp:cNvPr id="0" name=""/>
        <dsp:cNvSpPr/>
      </dsp:nvSpPr>
      <dsp:spPr>
        <a:xfrm>
          <a:off x="2533288" y="434955"/>
          <a:ext cx="589310" cy="589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6CA0667-38C0-40F0-B532-4FD1DBEEE7FA}">
      <dsp:nvSpPr>
        <dsp:cNvPr id="0" name=""/>
        <dsp:cNvSpPr/>
      </dsp:nvSpPr>
      <dsp:spPr>
        <a:xfrm>
          <a:off x="19860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Dealing with NAs</a:t>
          </a:r>
          <a:endParaRPr lang="en-US" sz="1400" kern="1200"/>
        </a:p>
      </dsp:txBody>
      <dsp:txXfrm>
        <a:off x="1986071" y="1147532"/>
        <a:ext cx="1683744" cy="621516"/>
      </dsp:txXfrm>
    </dsp:sp>
    <dsp:sp modelId="{ED833A95-44AC-4447-A16C-6E59ED5483ED}">
      <dsp:nvSpPr>
        <dsp:cNvPr id="0" name=""/>
        <dsp:cNvSpPr/>
      </dsp:nvSpPr>
      <dsp:spPr>
        <a:xfrm>
          <a:off x="19860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Weather: Drop NA rows</a:t>
          </a:r>
        </a:p>
        <a:p>
          <a:pPr marL="0" lvl="0" indent="0" algn="ctr" defTabSz="488950">
            <a:lnSpc>
              <a:spcPct val="100000"/>
            </a:lnSpc>
            <a:spcBef>
              <a:spcPct val="0"/>
            </a:spcBef>
            <a:spcAft>
              <a:spcPct val="35000"/>
            </a:spcAft>
            <a:buNone/>
          </a:pPr>
          <a:r>
            <a:rPr lang="en-US" sz="1100" kern="1200"/>
            <a:t>Main Dataset: Fill NA with 0</a:t>
          </a:r>
        </a:p>
      </dsp:txBody>
      <dsp:txXfrm>
        <a:off x="1986071" y="1826381"/>
        <a:ext cx="1683744" cy="1475240"/>
      </dsp:txXfrm>
    </dsp:sp>
    <dsp:sp modelId="{FAD70563-1FAC-45B3-A20F-BA9546E90583}">
      <dsp:nvSpPr>
        <dsp:cNvPr id="0" name=""/>
        <dsp:cNvSpPr/>
      </dsp:nvSpPr>
      <dsp:spPr>
        <a:xfrm>
          <a:off x="6443360" y="412095"/>
          <a:ext cx="589310" cy="589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393881B-5EB1-400E-B091-6D876B134D7F}">
      <dsp:nvSpPr>
        <dsp:cNvPr id="0" name=""/>
        <dsp:cNvSpPr/>
      </dsp:nvSpPr>
      <dsp:spPr>
        <a:xfrm>
          <a:off x="39644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Using Dimensional Tables</a:t>
          </a:r>
          <a:endParaRPr lang="en-US" sz="1400" kern="1200" dirty="0"/>
        </a:p>
      </dsp:txBody>
      <dsp:txXfrm>
        <a:off x="3964471" y="1147532"/>
        <a:ext cx="1683744" cy="621516"/>
      </dsp:txXfrm>
    </dsp:sp>
    <dsp:sp modelId="{650F5580-36F0-4B07-971C-DE462EE8C5B3}">
      <dsp:nvSpPr>
        <dsp:cNvPr id="0" name=""/>
        <dsp:cNvSpPr/>
      </dsp:nvSpPr>
      <dsp:spPr>
        <a:xfrm>
          <a:off x="39644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Maintain historical information for any dimension</a:t>
          </a:r>
        </a:p>
        <a:p>
          <a:pPr marL="0" lvl="0" indent="0" algn="ctr" defTabSz="488950">
            <a:lnSpc>
              <a:spcPct val="100000"/>
            </a:lnSpc>
            <a:spcBef>
              <a:spcPct val="0"/>
            </a:spcBef>
            <a:spcAft>
              <a:spcPct val="35000"/>
            </a:spcAft>
            <a:buNone/>
          </a:pPr>
          <a:r>
            <a:rPr lang="en-US" sz="1100" kern="1200"/>
            <a:t>- Less processing time and higher performance</a:t>
          </a:r>
        </a:p>
      </dsp:txBody>
      <dsp:txXfrm>
        <a:off x="3964471" y="1826381"/>
        <a:ext cx="1683744" cy="1475240"/>
      </dsp:txXfrm>
    </dsp:sp>
    <dsp:sp modelId="{4606D1E1-648E-44BC-93B1-62B375EE945E}">
      <dsp:nvSpPr>
        <dsp:cNvPr id="0" name=""/>
        <dsp:cNvSpPr/>
      </dsp:nvSpPr>
      <dsp:spPr>
        <a:xfrm>
          <a:off x="4501271" y="434342"/>
          <a:ext cx="589310" cy="5893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0C00B03-051B-42E6-BE81-34F4B2489453}">
      <dsp:nvSpPr>
        <dsp:cNvPr id="0" name=""/>
        <dsp:cNvSpPr/>
      </dsp:nvSpPr>
      <dsp:spPr>
        <a:xfrm>
          <a:off x="5942871" y="1147532"/>
          <a:ext cx="1683744" cy="6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Expected Output of Data Analysis (Data Quality Metrics)</a:t>
          </a:r>
          <a:endParaRPr lang="en-US" sz="1400" kern="1200" dirty="0"/>
        </a:p>
      </dsp:txBody>
      <dsp:txXfrm>
        <a:off x="5942871" y="1147532"/>
        <a:ext cx="1683744" cy="621516"/>
      </dsp:txXfrm>
    </dsp:sp>
    <dsp:sp modelId="{D36679D6-71E4-4FFD-9262-25A809CB9A8E}">
      <dsp:nvSpPr>
        <dsp:cNvPr id="0" name=""/>
        <dsp:cNvSpPr/>
      </dsp:nvSpPr>
      <dsp:spPr>
        <a:xfrm>
          <a:off x="5942871" y="1826381"/>
          <a:ext cx="1683744" cy="147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The relationship between income level and ridership</a:t>
          </a:r>
        </a:p>
        <a:p>
          <a:pPr marL="0" lvl="0" indent="0" algn="ctr" defTabSz="488950">
            <a:lnSpc>
              <a:spcPct val="100000"/>
            </a:lnSpc>
            <a:spcBef>
              <a:spcPct val="0"/>
            </a:spcBef>
            <a:spcAft>
              <a:spcPct val="35000"/>
            </a:spcAft>
            <a:buNone/>
          </a:pPr>
          <a:r>
            <a:rPr lang="en-US" sz="1100" kern="1200"/>
            <a:t>- The impact of ridership on different weather</a:t>
          </a:r>
        </a:p>
        <a:p>
          <a:pPr marL="0" lvl="0" indent="0" algn="ctr" defTabSz="488950">
            <a:lnSpc>
              <a:spcPct val="100000"/>
            </a:lnSpc>
            <a:spcBef>
              <a:spcPct val="0"/>
            </a:spcBef>
            <a:spcAft>
              <a:spcPct val="35000"/>
            </a:spcAft>
            <a:buNone/>
          </a:pPr>
          <a:r>
            <a:rPr lang="en-US" sz="1100" kern="1200"/>
            <a:t>- The impact of ridership during major sports event</a:t>
          </a:r>
        </a:p>
        <a:p>
          <a:pPr marL="0" lvl="0" indent="0" algn="ctr" defTabSz="488950">
            <a:lnSpc>
              <a:spcPct val="100000"/>
            </a:lnSpc>
            <a:spcBef>
              <a:spcPct val="0"/>
            </a:spcBef>
            <a:spcAft>
              <a:spcPct val="35000"/>
            </a:spcAft>
            <a:buNone/>
          </a:pPr>
          <a:r>
            <a:rPr lang="en-US" sz="1100" kern="1200"/>
            <a:t>- The relationship between public safety and ridership</a:t>
          </a:r>
        </a:p>
      </dsp:txBody>
      <dsp:txXfrm>
        <a:off x="5942871" y="1826381"/>
        <a:ext cx="1683744" cy="14752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9C6DC-A05C-B443-ADE1-D7009EC699F3}">
      <dsp:nvSpPr>
        <dsp:cNvPr id="0" name=""/>
        <dsp:cNvSpPr/>
      </dsp:nvSpPr>
      <dsp:spPr>
        <a:xfrm>
          <a:off x="0" y="353248"/>
          <a:ext cx="4909662" cy="646425"/>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and Tips are independent of weather.</a:t>
          </a:r>
        </a:p>
      </dsp:txBody>
      <dsp:txXfrm>
        <a:off x="31556" y="384804"/>
        <a:ext cx="4846550" cy="583313"/>
      </dsp:txXfrm>
    </dsp:sp>
    <dsp:sp modelId="{DAAE700D-1D49-9748-83F8-FC0B8E26AB61}">
      <dsp:nvSpPr>
        <dsp:cNvPr id="0" name=""/>
        <dsp:cNvSpPr/>
      </dsp:nvSpPr>
      <dsp:spPr>
        <a:xfrm>
          <a:off x="0" y="1048633"/>
          <a:ext cx="4909662" cy="646425"/>
        </a:xfrm>
        <a:prstGeom prst="roundRect">
          <a:avLst/>
        </a:prstGeom>
        <a:solidFill>
          <a:schemeClr val="accent2">
            <a:hueOff val="-2122130"/>
            <a:satOff val="-3976"/>
            <a:lumOff val="676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Airport customers tend to tip exceptionally better and travel longer distances. </a:t>
          </a:r>
        </a:p>
      </dsp:txBody>
      <dsp:txXfrm>
        <a:off x="31556" y="1080189"/>
        <a:ext cx="4846550" cy="583313"/>
      </dsp:txXfrm>
    </dsp:sp>
    <dsp:sp modelId="{D5F41095-8D5B-A848-BB07-5F6FAF030853}">
      <dsp:nvSpPr>
        <dsp:cNvPr id="0" name=""/>
        <dsp:cNvSpPr/>
      </dsp:nvSpPr>
      <dsp:spPr>
        <a:xfrm>
          <a:off x="0" y="1744018"/>
          <a:ext cx="4909662" cy="646425"/>
        </a:xfrm>
        <a:prstGeom prst="roundRect">
          <a:avLst/>
        </a:prstGeom>
        <a:solidFill>
          <a:schemeClr val="accent2">
            <a:hueOff val="-4244261"/>
            <a:satOff val="-7952"/>
            <a:lumOff val="13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CCA with better economic and education statistics tend to utilize more services and tip better.</a:t>
          </a:r>
        </a:p>
      </dsp:txBody>
      <dsp:txXfrm>
        <a:off x="31556" y="1775574"/>
        <a:ext cx="4846550" cy="583313"/>
      </dsp:txXfrm>
    </dsp:sp>
    <dsp:sp modelId="{195E361A-7230-6849-A7AE-EB3952C5E3A6}">
      <dsp:nvSpPr>
        <dsp:cNvPr id="0" name=""/>
        <dsp:cNvSpPr/>
      </dsp:nvSpPr>
      <dsp:spPr>
        <a:xfrm>
          <a:off x="0" y="2390443"/>
          <a:ext cx="4909662"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8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 TNP companies allocate more vehicles in the business and college districts</a:t>
          </a:r>
        </a:p>
      </dsp:txBody>
      <dsp:txXfrm>
        <a:off x="0" y="2390443"/>
        <a:ext cx="4909662" cy="395887"/>
      </dsp:txXfrm>
    </dsp:sp>
    <dsp:sp modelId="{3B69A507-ACCE-2840-BCDF-DA2431EE0FAD}">
      <dsp:nvSpPr>
        <dsp:cNvPr id="0" name=""/>
        <dsp:cNvSpPr/>
      </dsp:nvSpPr>
      <dsp:spPr>
        <a:xfrm>
          <a:off x="0" y="2786331"/>
          <a:ext cx="4909662" cy="646425"/>
        </a:xfrm>
        <a:prstGeom prst="roundRect">
          <a:avLst/>
        </a:prstGeom>
        <a:solidFill>
          <a:schemeClr val="accent2">
            <a:hueOff val="-6366391"/>
            <a:satOff val="-11927"/>
            <a:lumOff val="20294"/>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increases towards weekend and peaks on Fridays and Saturdays.</a:t>
          </a:r>
        </a:p>
      </dsp:txBody>
      <dsp:txXfrm>
        <a:off x="31556" y="2817887"/>
        <a:ext cx="4846550" cy="583313"/>
      </dsp:txXfrm>
    </dsp:sp>
    <dsp:sp modelId="{1B267CD0-BFC7-F84F-8699-E30580F6D270}">
      <dsp:nvSpPr>
        <dsp:cNvPr id="0" name=""/>
        <dsp:cNvSpPr/>
      </dsp:nvSpPr>
      <dsp:spPr>
        <a:xfrm>
          <a:off x="0" y="3481716"/>
          <a:ext cx="4909662" cy="646425"/>
        </a:xfrm>
        <a:prstGeom prst="roundRect">
          <a:avLst/>
        </a:prstGeom>
        <a:solidFill>
          <a:schemeClr val="accent2">
            <a:hueOff val="-8488521"/>
            <a:satOff val="-15903"/>
            <a:lumOff val="2705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also peaks in the mid-day.</a:t>
          </a:r>
        </a:p>
      </dsp:txBody>
      <dsp:txXfrm>
        <a:off x="31556" y="3513272"/>
        <a:ext cx="4846550" cy="583313"/>
      </dsp:txXfrm>
    </dsp:sp>
    <dsp:sp modelId="{69157AB9-3F4F-4B46-9EBD-6F8EB651B650}">
      <dsp:nvSpPr>
        <dsp:cNvPr id="0" name=""/>
        <dsp:cNvSpPr/>
      </dsp:nvSpPr>
      <dsp:spPr>
        <a:xfrm>
          <a:off x="0" y="4128141"/>
          <a:ext cx="4909662"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8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Encourage drivers to participate during weekends and mid-day by lowering commission</a:t>
          </a:r>
        </a:p>
      </dsp:txBody>
      <dsp:txXfrm>
        <a:off x="0" y="4128141"/>
        <a:ext cx="4909662" cy="3958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0E723-6B58-CA48-B200-9324608013E3}">
      <dsp:nvSpPr>
        <dsp:cNvPr id="0" name=""/>
        <dsp:cNvSpPr/>
      </dsp:nvSpPr>
      <dsp:spPr>
        <a:xfrm>
          <a:off x="0" y="118877"/>
          <a:ext cx="5301233" cy="955597"/>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Customers between age 25 and 40 are the biggest base for TNP.</a:t>
          </a:r>
        </a:p>
      </dsp:txBody>
      <dsp:txXfrm>
        <a:off x="46648" y="165525"/>
        <a:ext cx="5207937" cy="862301"/>
      </dsp:txXfrm>
    </dsp:sp>
    <dsp:sp modelId="{0C5ACFE8-1325-674E-810A-AE787F0DCB34}">
      <dsp:nvSpPr>
        <dsp:cNvPr id="0" name=""/>
        <dsp:cNvSpPr/>
      </dsp:nvSpPr>
      <dsp:spPr>
        <a:xfrm>
          <a:off x="0" y="1074474"/>
          <a:ext cx="5301233" cy="46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Marketing Campaign target on this age group</a:t>
          </a:r>
        </a:p>
        <a:p>
          <a:pPr marL="114300" lvl="1" indent="-114300" algn="l" defTabSz="622300">
            <a:lnSpc>
              <a:spcPct val="90000"/>
            </a:lnSpc>
            <a:spcBef>
              <a:spcPct val="0"/>
            </a:spcBef>
            <a:spcAft>
              <a:spcPct val="20000"/>
            </a:spcAft>
            <a:buChar char="•"/>
          </a:pPr>
          <a:r>
            <a:rPr lang="en-US" sz="1400" kern="1200" dirty="0"/>
            <a:t>Increasing TNP awareness among other age groups.</a:t>
          </a:r>
        </a:p>
      </dsp:txBody>
      <dsp:txXfrm>
        <a:off x="0" y="1074474"/>
        <a:ext cx="5301233" cy="465750"/>
      </dsp:txXfrm>
    </dsp:sp>
    <dsp:sp modelId="{00FE1558-BCFD-E448-A816-773C86798F1A}">
      <dsp:nvSpPr>
        <dsp:cNvPr id="0" name=""/>
        <dsp:cNvSpPr/>
      </dsp:nvSpPr>
      <dsp:spPr>
        <a:xfrm>
          <a:off x="0" y="1540224"/>
          <a:ext cx="5301233" cy="955597"/>
        </a:xfrm>
        <a:prstGeom prst="roundRect">
          <a:avLst/>
        </a:prstGeom>
        <a:solidFill>
          <a:schemeClr val="accent2">
            <a:hueOff val="-4244261"/>
            <a:satOff val="-7952"/>
            <a:lumOff val="13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On sports days, ridership increase about 25% in the home game CCA.</a:t>
          </a:r>
        </a:p>
      </dsp:txBody>
      <dsp:txXfrm>
        <a:off x="46648" y="1586872"/>
        <a:ext cx="5207937" cy="862301"/>
      </dsp:txXfrm>
    </dsp:sp>
    <dsp:sp modelId="{8497A505-CE02-7D43-958A-D973DBA89E19}">
      <dsp:nvSpPr>
        <dsp:cNvPr id="0" name=""/>
        <dsp:cNvSpPr/>
      </dsp:nvSpPr>
      <dsp:spPr>
        <a:xfrm>
          <a:off x="0" y="2495822"/>
          <a:ext cx="5301233" cy="4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Encourage drivers to move to sports home arena CCAs on sports days</a:t>
          </a:r>
        </a:p>
      </dsp:txBody>
      <dsp:txXfrm>
        <a:off x="0" y="2495822"/>
        <a:ext cx="5301233" cy="419175"/>
      </dsp:txXfrm>
    </dsp:sp>
    <dsp:sp modelId="{D5835B93-1DA1-3C49-9B6D-E47A7899624D}">
      <dsp:nvSpPr>
        <dsp:cNvPr id="0" name=""/>
        <dsp:cNvSpPr/>
      </dsp:nvSpPr>
      <dsp:spPr>
        <a:xfrm>
          <a:off x="0" y="2914997"/>
          <a:ext cx="5301233" cy="955597"/>
        </a:xfrm>
        <a:prstGeom prst="roundRect">
          <a:avLst/>
        </a:prstGeom>
        <a:solidFill>
          <a:schemeClr val="accent2">
            <a:hueOff val="-8488521"/>
            <a:satOff val="-15903"/>
            <a:lumOff val="2705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Neighborhoods with higher crime rates have worse economic and educational status, people tend to do more pooled trips.</a:t>
          </a:r>
        </a:p>
      </dsp:txBody>
      <dsp:txXfrm>
        <a:off x="46648" y="2961645"/>
        <a:ext cx="5207937" cy="862301"/>
      </dsp:txXfrm>
    </dsp:sp>
    <dsp:sp modelId="{A4AC05B3-C650-B345-8E4B-EBB8D62BBCB1}">
      <dsp:nvSpPr>
        <dsp:cNvPr id="0" name=""/>
        <dsp:cNvSpPr/>
      </dsp:nvSpPr>
      <dsp:spPr>
        <a:xfrm>
          <a:off x="0" y="3870594"/>
          <a:ext cx="5301233" cy="4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Increase wait time limit in high crime Neighborhoods for customers’ safety</a:t>
          </a:r>
        </a:p>
      </dsp:txBody>
      <dsp:txXfrm>
        <a:off x="0" y="3870594"/>
        <a:ext cx="5301233" cy="4191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3262-A1BF-2344-9321-BF74D7052A55}">
      <dsp:nvSpPr>
        <dsp:cNvPr id="0" name=""/>
        <dsp:cNvSpPr/>
      </dsp:nvSpPr>
      <dsp:spPr>
        <a:xfrm>
          <a:off x="0" y="0"/>
          <a:ext cx="4495800" cy="0"/>
        </a:xfrm>
        <a:prstGeom prst="line">
          <a:avLst/>
        </a:prstGeom>
        <a:solidFill>
          <a:schemeClr val="accent5">
            <a:hueOff val="0"/>
            <a:satOff val="0"/>
            <a:lumOff val="0"/>
            <a:alphaOff val="0"/>
          </a:schemeClr>
        </a:solidFill>
        <a:ln w="12700"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055CB8-FAD2-9B41-A8FF-77997BD872BC}">
      <dsp:nvSpPr>
        <dsp:cNvPr id="0" name=""/>
        <dsp:cNvSpPr/>
      </dsp:nvSpPr>
      <dsp:spPr>
        <a:xfrm>
          <a:off x="0" y="0"/>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Ridership forecast can be more accurate with data from 2020 and will take into the consideration of Covid-19</a:t>
          </a:r>
        </a:p>
      </dsp:txBody>
      <dsp:txXfrm>
        <a:off x="0" y="0"/>
        <a:ext cx="4495800" cy="1014266"/>
      </dsp:txXfrm>
    </dsp:sp>
    <dsp:sp modelId="{3A896ABA-56B5-5F4F-AE9B-5DF632C6BECF}">
      <dsp:nvSpPr>
        <dsp:cNvPr id="0" name=""/>
        <dsp:cNvSpPr/>
      </dsp:nvSpPr>
      <dsp:spPr>
        <a:xfrm>
          <a:off x="0" y="1014266"/>
          <a:ext cx="4495800" cy="0"/>
        </a:xfrm>
        <a:prstGeom prst="line">
          <a:avLst/>
        </a:prstGeom>
        <a:solidFill>
          <a:schemeClr val="accent5">
            <a:hueOff val="5326129"/>
            <a:satOff val="-12960"/>
            <a:lumOff val="-3006"/>
            <a:alphaOff val="0"/>
          </a:schemeClr>
        </a:solidFill>
        <a:ln w="12700" cap="flat" cmpd="sng" algn="in">
          <a:solidFill>
            <a:schemeClr val="accent5">
              <a:hueOff val="5326129"/>
              <a:satOff val="-12960"/>
              <a:lumOff val="-30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0BB6BF-6822-634E-8E57-74A0133FD6B7}">
      <dsp:nvSpPr>
        <dsp:cNvPr id="0" name=""/>
        <dsp:cNvSpPr/>
      </dsp:nvSpPr>
      <dsp:spPr>
        <a:xfrm>
          <a:off x="0" y="1014266"/>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Ridership and Tips should be analyzed with more attributes, like public transportation distribution and major facilities location, etc.</a:t>
          </a:r>
        </a:p>
      </dsp:txBody>
      <dsp:txXfrm>
        <a:off x="0" y="1014266"/>
        <a:ext cx="4495800" cy="1014266"/>
      </dsp:txXfrm>
    </dsp:sp>
    <dsp:sp modelId="{2E7E6B2A-11C9-3644-9680-6C6AF963A2D9}">
      <dsp:nvSpPr>
        <dsp:cNvPr id="0" name=""/>
        <dsp:cNvSpPr/>
      </dsp:nvSpPr>
      <dsp:spPr>
        <a:xfrm>
          <a:off x="0" y="2028533"/>
          <a:ext cx="4495800" cy="0"/>
        </a:xfrm>
        <a:prstGeom prst="line">
          <a:avLst/>
        </a:prstGeom>
        <a:solidFill>
          <a:schemeClr val="accent5">
            <a:hueOff val="10652258"/>
            <a:satOff val="-25919"/>
            <a:lumOff val="-6013"/>
            <a:alphaOff val="0"/>
          </a:schemeClr>
        </a:solidFill>
        <a:ln w="12700" cap="flat" cmpd="sng" algn="in">
          <a:solidFill>
            <a:schemeClr val="accent5">
              <a:hueOff val="10652258"/>
              <a:satOff val="-25919"/>
              <a:lumOff val="-601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464B15-F075-F94E-A4B1-C4BAA31F266F}">
      <dsp:nvSpPr>
        <dsp:cNvPr id="0" name=""/>
        <dsp:cNvSpPr/>
      </dsp:nvSpPr>
      <dsp:spPr>
        <a:xfrm>
          <a:off x="0" y="2028533"/>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Our initial intuition does not match the analysis result. Machine Learning and Statistical Analysis should be applied with a larger range of dimensions to select a better set of predictors</a:t>
          </a:r>
        </a:p>
      </dsp:txBody>
      <dsp:txXfrm>
        <a:off x="0" y="2028533"/>
        <a:ext cx="4495800" cy="1014266"/>
      </dsp:txXfrm>
    </dsp:sp>
    <dsp:sp modelId="{C186AB8F-00AF-6846-A2EE-43A7BB2EC5B2}">
      <dsp:nvSpPr>
        <dsp:cNvPr id="0" name=""/>
        <dsp:cNvSpPr/>
      </dsp:nvSpPr>
      <dsp:spPr>
        <a:xfrm>
          <a:off x="0" y="3042799"/>
          <a:ext cx="4495800" cy="0"/>
        </a:xfrm>
        <a:prstGeom prst="line">
          <a:avLst/>
        </a:prstGeom>
        <a:solidFill>
          <a:schemeClr val="accent5">
            <a:hueOff val="15978386"/>
            <a:satOff val="-38879"/>
            <a:lumOff val="-9019"/>
            <a:alphaOff val="0"/>
          </a:schemeClr>
        </a:solidFill>
        <a:ln w="12700" cap="flat" cmpd="sng" algn="in">
          <a:solidFill>
            <a:schemeClr val="accent5">
              <a:hueOff val="15978386"/>
              <a:satOff val="-38879"/>
              <a:lumOff val="-90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375349-B77F-C94D-96B9-4A75416D7B0F}">
      <dsp:nvSpPr>
        <dsp:cNvPr id="0" name=""/>
        <dsp:cNvSpPr/>
      </dsp:nvSpPr>
      <dsp:spPr>
        <a:xfrm>
          <a:off x="0" y="3042799"/>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During discovery and data preparation phase, a closer analysis should be applied to determine whether there is enough information in the data to meet our analytical goal</a:t>
          </a:r>
        </a:p>
      </dsp:txBody>
      <dsp:txXfrm>
        <a:off x="0" y="3042799"/>
        <a:ext cx="4495800" cy="10142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8891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03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6018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9676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689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9F9E-493F-47FC-96DE-83C2DD029103}" type="slidenum">
              <a:rPr lang="en-US" smtClean="0"/>
              <a:t>33</a:t>
            </a:fld>
            <a:endParaRPr lang="en-US"/>
          </a:p>
        </p:txBody>
      </p:sp>
    </p:spTree>
    <p:extLst>
      <p:ext uri="{BB962C8B-B14F-4D97-AF65-F5344CB8AC3E}">
        <p14:creationId xmlns:p14="http://schemas.microsoft.com/office/powerpoint/2010/main" val="157426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811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00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00a5aca5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800a5aca5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a:solidFill>
                  <a:schemeClr val="dk1"/>
                </a:solidFill>
                <a:highlight>
                  <a:schemeClr val="lt1"/>
                </a:highlight>
                <a:latin typeface="Times New Roman"/>
                <a:ea typeface="Times New Roman"/>
                <a:cs typeface="Times New Roman"/>
                <a:sym typeface="Times New Roman"/>
              </a:rPr>
              <a:t>which is essential to the success of Transportation Network Providers (TNP) (Rideshare Companies)</a:t>
            </a:r>
            <a:endParaRPr sz="18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800">
                <a:solidFill>
                  <a:schemeClr val="dk1"/>
                </a:solidFill>
                <a:highlight>
                  <a:schemeClr val="lt1"/>
                </a:highlight>
                <a:latin typeface="Times New Roman"/>
                <a:ea typeface="Times New Roman"/>
                <a:cs typeface="Times New Roman"/>
                <a:sym typeface="Times New Roman"/>
              </a:rPr>
              <a:t>Ridership demand can be greatly affected by, and many other factors.</a:t>
            </a:r>
            <a:endParaRPr sz="18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endParaRPr sz="18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834578d29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834578d29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None/>
            </a:pPr>
            <a:endParaRPr sz="1500" dirty="0">
              <a:solidFill>
                <a:srgbClr val="595959"/>
              </a:solidFill>
              <a:latin typeface="Gill Sans"/>
              <a:ea typeface="Gill Sans"/>
              <a:cs typeface="Gill Sans"/>
              <a:sym typeface="Gill Sans"/>
            </a:endParaRPr>
          </a:p>
        </p:txBody>
      </p:sp>
    </p:spTree>
    <p:extLst>
      <p:ext uri="{BB962C8B-B14F-4D97-AF65-F5344CB8AC3E}">
        <p14:creationId xmlns:p14="http://schemas.microsoft.com/office/powerpoint/2010/main" val="188774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2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5637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9814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81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7410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825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667763" y="473202"/>
            <a:ext cx="3926681" cy="3921919"/>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823791"/>
            <a:ext cx="7738814" cy="3296241"/>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4484398"/>
            <a:ext cx="6034030" cy="55670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8892" y="4781759"/>
            <a:ext cx="1747292" cy="261347"/>
          </a:xfrm>
        </p:spPr>
        <p:txBody>
          <a:bodyPr/>
          <a:lstStyle>
            <a:lvl1pPr>
              <a:defRPr baseline="0">
                <a:solidFill>
                  <a:schemeClr val="accent1">
                    <a:lumMod val="50000"/>
                  </a:schemeClr>
                </a:solidFill>
              </a:defRPr>
            </a:lvl1pPr>
          </a:lstStyle>
          <a:p>
            <a:fld id="{9334D819-9F07-4261-B09B-9E467E5D9002}" type="datetimeFigureOut">
              <a:rPr lang="en-US" smtClean="0"/>
              <a:pPr/>
              <a:t>6/10/20</a:t>
            </a:fld>
            <a:endParaRPr lang="en-US" dirty="0"/>
          </a:p>
        </p:txBody>
      </p:sp>
      <p:sp>
        <p:nvSpPr>
          <p:cNvPr id="5" name="Footer Placeholder 4"/>
          <p:cNvSpPr>
            <a:spLocks noGrp="1"/>
          </p:cNvSpPr>
          <p:nvPr>
            <p:ph type="ftr" sz="quarter" idx="11"/>
          </p:nvPr>
        </p:nvSpPr>
        <p:spPr>
          <a:xfrm>
            <a:off x="3135249" y="4781759"/>
            <a:ext cx="3086100" cy="259347"/>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6800414" y="4781759"/>
            <a:ext cx="1747292" cy="259347"/>
          </a:xfrm>
        </p:spPr>
        <p:txBody>
          <a:bodyPr/>
          <a:lstStyle>
            <a:lvl1pPr>
              <a:defRPr baseline="0">
                <a:solidFill>
                  <a:schemeClr val="accent1">
                    <a:lumMod val="50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3" name="Rectangle 12" title="left edge border"/>
          <p:cNvSpPr/>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01155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72881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9741" y="286790"/>
            <a:ext cx="1119099" cy="42003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5" y="286789"/>
            <a:ext cx="6294439" cy="42003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61381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8124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37442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32197" y="805417"/>
            <a:ext cx="6140303" cy="3048470"/>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3869836"/>
            <a:ext cx="5263116" cy="713351"/>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27410" y="4781759"/>
            <a:ext cx="1120460" cy="261347"/>
          </a:xfrm>
        </p:spPr>
        <p:txBody>
          <a:bodyPr/>
          <a:lstStyle>
            <a:lvl1pPr>
              <a:defRPr baseline="0">
                <a:solidFill>
                  <a:schemeClr val="tx2"/>
                </a:solidFill>
              </a:defRPr>
            </a:lvl1pPr>
          </a:lstStyle>
          <a:p>
            <a:fld id="{9334D819-9F07-4261-B09B-9E467E5D9002}" type="datetimeFigureOut">
              <a:rPr lang="en-US" smtClean="0"/>
              <a:pPr/>
              <a:t>6/10/20</a:t>
            </a:fld>
            <a:endParaRPr lang="en-US" dirty="0"/>
          </a:p>
        </p:txBody>
      </p:sp>
      <p:sp>
        <p:nvSpPr>
          <p:cNvPr id="5" name="Footer Placeholder 4"/>
          <p:cNvSpPr>
            <a:spLocks noGrp="1"/>
          </p:cNvSpPr>
          <p:nvPr>
            <p:ph type="ftr" sz="quarter" idx="11"/>
          </p:nvPr>
        </p:nvSpPr>
        <p:spPr>
          <a:xfrm>
            <a:off x="3959298" y="4781759"/>
            <a:ext cx="3086100" cy="259347"/>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456825" y="4781759"/>
            <a:ext cx="1115675" cy="259347"/>
          </a:xfrm>
        </p:spPr>
        <p:txBody>
          <a:bodyPr/>
          <a:lstStyle>
            <a:lvl1pPr>
              <a:defRPr baseline="0">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7" name="Group 6" title="left scallop shape"/>
          <p:cNvGrpSpPr/>
          <p:nvPr/>
        </p:nvGrpSpPr>
        <p:grpSpPr>
          <a:xfrm>
            <a:off x="0" y="0"/>
            <a:ext cx="2110979" cy="51435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50079264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7"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6/10/20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8942426"/>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39546" y="285750"/>
            <a:ext cx="7629525" cy="1120138"/>
          </a:xfrm>
        </p:spPr>
        <p:txBody>
          <a:bodyPr/>
          <a:lstStyle/>
          <a:p>
            <a:r>
              <a:rPr lang="en-US"/>
              <a:t>Click to edit Master title style</a:t>
            </a:r>
            <a:endParaRPr lang="en-US" dirty="0"/>
          </a:p>
        </p:txBody>
      </p:sp>
      <p:sp>
        <p:nvSpPr>
          <p:cNvPr id="3" name="Text Placeholder 2"/>
          <p:cNvSpPr>
            <a:spLocks noGrp="1"/>
          </p:cNvSpPr>
          <p:nvPr>
            <p:ph type="body" idx="1"/>
          </p:nvPr>
        </p:nvSpPr>
        <p:spPr>
          <a:xfrm>
            <a:off x="938759"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2975"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75398"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6/10/20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78757634"/>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6/10/20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37683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6/10/20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024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342900"/>
            <a:ext cx="2319086" cy="897503"/>
          </a:xfrm>
        </p:spPr>
        <p:txBody>
          <a:bodyPr anchor="b">
            <a:normAutofit/>
          </a:bodyPr>
          <a:lstStyle>
            <a:lvl1pPr>
              <a:lnSpc>
                <a:spcPct val="100000"/>
              </a:lnSpc>
              <a:defRPr sz="1425"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690283"/>
            <a:ext cx="4618814" cy="373884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306002"/>
            <a:ext cx="2319086"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3789" y="4781759"/>
            <a:ext cx="925016" cy="261347"/>
          </a:xfrm>
        </p:spPr>
        <p:txBody>
          <a:bodyPr/>
          <a:lstStyle/>
          <a:p>
            <a:fld id="{9334D819-9F07-4261-B09B-9E467E5D9002}" type="datetimeFigureOut">
              <a:rPr lang="en-US" smtClean="0"/>
              <a:t>6/10/20</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8261" y="4781759"/>
            <a:ext cx="924342" cy="259347"/>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 name="Rectangle 7"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921320"/>
      </p:ext>
    </p:extLst>
  </p:cSld>
  <p:clrMapOvr>
    <a:masterClrMapping/>
  </p:clrMapOvr>
  <p:hf sldNum="0" hdr="0" ftr="0" dt="0"/>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342900"/>
            <a:ext cx="2319088" cy="897503"/>
          </a:xfrm>
        </p:spPr>
        <p:txBody>
          <a:bodyPr anchor="b">
            <a:normAutofit/>
          </a:bodyPr>
          <a:lstStyle>
            <a:lvl1pPr>
              <a:lnSpc>
                <a:spcPct val="100000"/>
              </a:lnSpc>
              <a:defRPr sz="1425"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306002"/>
            <a:ext cx="2319088"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4463" y="4781759"/>
            <a:ext cx="924342" cy="261347"/>
          </a:xfrm>
        </p:spPr>
        <p:txBody>
          <a:bodyPr/>
          <a:lstStyle/>
          <a:p>
            <a:fld id="{9334D819-9F07-4261-B09B-9E467E5D9002}" type="datetimeFigureOut">
              <a:rPr lang="en-US" smtClean="0"/>
              <a:t>6/10/20</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5676" y="4781759"/>
            <a:ext cx="925830" cy="259347"/>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54471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286789"/>
            <a:ext cx="7633742" cy="111909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38758" y="1714501"/>
            <a:ext cx="7633742" cy="26951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758" y="4781759"/>
            <a:ext cx="1747292" cy="261347"/>
          </a:xfrm>
          <a:prstGeom prst="rect">
            <a:avLst/>
          </a:prstGeom>
        </p:spPr>
        <p:txBody>
          <a:bodyPr vert="horz" lIns="91440" tIns="45720" rIns="91440" bIns="45720" rtlCol="0" anchor="ctr"/>
          <a:lstStyle>
            <a:lvl1pPr algn="l">
              <a:defRPr sz="900">
                <a:solidFill>
                  <a:schemeClr val="tx1">
                    <a:lumMod val="65000"/>
                    <a:lumOff val="35000"/>
                  </a:schemeClr>
                </a:solidFill>
              </a:defRPr>
            </a:lvl1pPr>
          </a:lstStyle>
          <a:p>
            <a:fld id="{9334D819-9F07-4261-B09B-9E467E5D9002}" type="datetimeFigureOut">
              <a:rPr lang="en-US" smtClean="0"/>
              <a:pPr/>
              <a:t>6/10/20</a:t>
            </a:fld>
            <a:endParaRPr lang="en-US" dirty="0"/>
          </a:p>
        </p:txBody>
      </p:sp>
      <p:sp>
        <p:nvSpPr>
          <p:cNvPr id="5" name="Footer Placeholder 4"/>
          <p:cNvSpPr>
            <a:spLocks noGrp="1"/>
          </p:cNvSpPr>
          <p:nvPr>
            <p:ph type="ftr" sz="quarter" idx="3"/>
          </p:nvPr>
        </p:nvSpPr>
        <p:spPr>
          <a:xfrm>
            <a:off x="3028950" y="4781759"/>
            <a:ext cx="3086100" cy="259347"/>
          </a:xfrm>
          <a:prstGeom prst="rect">
            <a:avLst/>
          </a:prstGeom>
        </p:spPr>
        <p:txBody>
          <a:bodyPr vert="horz" lIns="91440" tIns="45720" rIns="91440" bIns="45720" rtlCol="0" anchor="ctr"/>
          <a:lstStyle>
            <a:lvl1pPr algn="ctr">
              <a:defRPr sz="9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57951" y="4781759"/>
            <a:ext cx="2114549" cy="259347"/>
          </a:xfrm>
          <a:prstGeom prst="rect">
            <a:avLst/>
          </a:prstGeom>
        </p:spPr>
        <p:txBody>
          <a:bodyPr vert="horz" lIns="91440" tIns="45720" rIns="91440" bIns="45720" rtlCol="0" anchor="ctr"/>
          <a:lstStyle>
            <a:lvl1pPr algn="r">
              <a:defRPr sz="900">
                <a:solidFill>
                  <a:schemeClr val="tx1">
                    <a:lumMod val="65000"/>
                    <a:lumOff val="3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1" name="Freeform 6" title="Left scallop edge"/>
          <p:cNvSpPr/>
          <p:nvPr/>
        </p:nvSpPr>
        <p:spPr bwMode="auto">
          <a:xfrm>
            <a:off x="0" y="0"/>
            <a:ext cx="664369"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6359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defTabSz="685800" rtl="0" eaLnBrk="1" latinLnBrk="0" hangingPunct="1">
        <a:lnSpc>
          <a:spcPct val="90000"/>
        </a:lnSpc>
        <a:spcBef>
          <a:spcPct val="0"/>
        </a:spcBef>
        <a:buNone/>
        <a:defRPr sz="3825" kern="1200" cap="all" spc="150" baseline="0">
          <a:solidFill>
            <a:schemeClr val="tx2"/>
          </a:solidFill>
          <a:latin typeface="+mj-lt"/>
          <a:ea typeface="+mj-ea"/>
          <a:cs typeface="+mj-cs"/>
        </a:defRPr>
      </a:lvl1pPr>
    </p:titleStyle>
    <p:bodyStyle>
      <a:lvl1pPr marL="171450" indent="-171450" algn="l" defTabSz="685800" rtl="0" eaLnBrk="1" latinLnBrk="0" hangingPunct="1">
        <a:lnSpc>
          <a:spcPct val="110000"/>
        </a:lnSpc>
        <a:spcBef>
          <a:spcPts val="525"/>
        </a:spcBef>
        <a:buClr>
          <a:schemeClr val="tx2"/>
        </a:buClr>
        <a:buFont typeface="Arial" panose="020B0604020202020204" pitchFamily="34" charset="0"/>
        <a:buChar char="•"/>
        <a:defRPr sz="1500" kern="1200">
          <a:solidFill>
            <a:schemeClr val="tx1">
              <a:lumMod val="65000"/>
              <a:lumOff val="35000"/>
            </a:schemeClr>
          </a:solidFill>
          <a:latin typeface="+mn-lt"/>
          <a:ea typeface="+mn-ea"/>
          <a:cs typeface="+mn-cs"/>
        </a:defRPr>
      </a:lvl1pPr>
      <a:lvl2pPr marL="514350" indent="-171450" algn="l" defTabSz="685800" rtl="0" eaLnBrk="1" latinLnBrk="0" hangingPunct="1">
        <a:lnSpc>
          <a:spcPct val="110000"/>
        </a:lnSpc>
        <a:spcBef>
          <a:spcPts val="525"/>
        </a:spcBef>
        <a:buClr>
          <a:schemeClr val="tx2"/>
        </a:buClr>
        <a:buFont typeface="Gill Sans MT" panose="020B0502020104020203" pitchFamily="34" charset="0"/>
        <a:buChar char="–"/>
        <a:defRPr sz="1350" kern="1200">
          <a:solidFill>
            <a:schemeClr val="tx1">
              <a:lumMod val="65000"/>
              <a:lumOff val="35000"/>
            </a:schemeClr>
          </a:solidFill>
          <a:latin typeface="+mn-lt"/>
          <a:ea typeface="+mn-ea"/>
          <a:cs typeface="+mn-cs"/>
        </a:defRPr>
      </a:lvl2pPr>
      <a:lvl3pPr marL="857250" indent="-171450" algn="l" defTabSz="685800" rtl="0" eaLnBrk="1" latinLnBrk="0" hangingPunct="1">
        <a:lnSpc>
          <a:spcPct val="110000"/>
        </a:lnSpc>
        <a:spcBef>
          <a:spcPts val="525"/>
        </a:spcBef>
        <a:buClr>
          <a:schemeClr val="tx2"/>
        </a:buClr>
        <a:buFont typeface="Arial" panose="020B0604020202020204" pitchFamily="34" charset="0"/>
        <a:buChar char="•"/>
        <a:defRPr sz="1200" kern="1200">
          <a:solidFill>
            <a:schemeClr val="tx1">
              <a:lumMod val="65000"/>
              <a:lumOff val="35000"/>
            </a:schemeClr>
          </a:solidFill>
          <a:latin typeface="+mn-lt"/>
          <a:ea typeface="+mn-ea"/>
          <a:cs typeface="+mn-cs"/>
        </a:defRPr>
      </a:lvl3pPr>
      <a:lvl4pPr marL="12001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4pPr>
      <a:lvl5pPr marL="15430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6pPr>
      <a:lvl7pPr marL="22288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7pPr>
      <a:lvl8pPr marL="25717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baseline="0">
          <a:solidFill>
            <a:schemeClr val="tx1">
              <a:lumMod val="65000"/>
              <a:lumOff val="35000"/>
            </a:schemeClr>
          </a:solidFill>
          <a:latin typeface="+mn-lt"/>
          <a:ea typeface="+mn-ea"/>
          <a:cs typeface="+mn-cs"/>
        </a:defRPr>
      </a:lvl8pPr>
      <a:lvl9pPr marL="29146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hyperlink" Target="https://www.espn.com/nba/team/schedule/_/name/chi/season/2019/seasontype/1" TargetMode="External"/><Relationship Id="rId3" Type="http://schemas.openxmlformats.org/officeDocument/2006/relationships/hyperlink" Target="https://data.cityofchicago.org/Transportation/Transportation-Network-Providers-Trips/m6dm-c72p" TargetMode="External"/><Relationship Id="rId7" Type="http://schemas.openxmlformats.org/officeDocument/2006/relationships/hyperlink" Target="https://datahub.cmap.illinois.gov/dataset/community-data-snapshots-raw-dat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data.cityofchicago.org/Public-Safety/Crimes-2001-to-present/ijzp-q8t2" TargetMode="External"/><Relationship Id="rId11" Type="http://schemas.openxmlformats.org/officeDocument/2006/relationships/hyperlink" Target="https://www.espn.com/mlb/team/_/name/chw/chicago-white-sox" TargetMode="External"/><Relationship Id="rId5" Type="http://schemas.openxmlformats.org/officeDocument/2006/relationships/hyperlink" Target="https://data.cityofchicago.org/Facilities-Geographic-Boundaries/Boundaries-Community-Areas-current-/cauq-8yn6" TargetMode="External"/><Relationship Id="rId10" Type="http://schemas.openxmlformats.org/officeDocument/2006/relationships/hyperlink" Target="https://www.espn.com/mlb/team/_/name/chc/chicago-cubs" TargetMode="External"/><Relationship Id="rId4" Type="http://schemas.openxmlformats.org/officeDocument/2006/relationships/hyperlink" Target="https://www.ncdc.noaa.gov/cdo-web/datasets" TargetMode="External"/><Relationship Id="rId9" Type="http://schemas.openxmlformats.org/officeDocument/2006/relationships/hyperlink" Target="https://www.espn.com/nfl/team/_/name/chi/chicago-bear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53"/>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03030"/>
            <a:ext cx="9144000" cy="1340469"/>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title 1">
            <a:extLst>
              <a:ext uri="{FF2B5EF4-FFF2-40B4-BE49-F238E27FC236}">
                <a16:creationId xmlns:a16="http://schemas.microsoft.com/office/drawing/2014/main" id="{E4C821F7-B971-2642-B822-52FA347C91FD}"/>
              </a:ext>
            </a:extLst>
          </p:cNvPr>
          <p:cNvSpPr>
            <a:spLocks noGrp="1"/>
          </p:cNvSpPr>
          <p:nvPr>
            <p:ph type="subTitle" idx="1"/>
          </p:nvPr>
        </p:nvSpPr>
        <p:spPr>
          <a:xfrm>
            <a:off x="1554984" y="4120032"/>
            <a:ext cx="6537455" cy="556709"/>
          </a:xfrm>
        </p:spPr>
        <p:txBody>
          <a:bodyPr anchor="ctr">
            <a:normAutofit fontScale="70000" lnSpcReduction="20000"/>
          </a:bodyPr>
          <a:lstStyle/>
          <a:p>
            <a:r>
              <a:rPr lang="en-US" altLang="zh-CN" sz="1400" dirty="0">
                <a:solidFill>
                  <a:srgbClr val="2A1A00"/>
                </a:solidFill>
              </a:rPr>
              <a:t>Presented by: </a:t>
            </a:r>
          </a:p>
          <a:p>
            <a:r>
              <a:rPr lang="en-US" altLang="zh-CN" sz="1400" dirty="0">
                <a:solidFill>
                  <a:srgbClr val="2A1A00"/>
                </a:solidFill>
              </a:rPr>
              <a:t>Duo </a:t>
            </a:r>
            <a:r>
              <a:rPr lang="en-US" altLang="zh-CN" sz="1400" dirty="0" err="1">
                <a:solidFill>
                  <a:srgbClr val="2A1A00"/>
                </a:solidFill>
              </a:rPr>
              <a:t>zhou</a:t>
            </a:r>
            <a:r>
              <a:rPr lang="en-US" altLang="zh-CN" sz="1400" dirty="0">
                <a:solidFill>
                  <a:srgbClr val="2A1A00"/>
                </a:solidFill>
              </a:rPr>
              <a:t>, </a:t>
            </a:r>
            <a:r>
              <a:rPr lang="en-US" altLang="zh-CN" sz="1400" dirty="0" err="1">
                <a:solidFill>
                  <a:srgbClr val="2A1A00"/>
                </a:solidFill>
              </a:rPr>
              <a:t>Amily</a:t>
            </a:r>
            <a:r>
              <a:rPr lang="en-US" altLang="zh-CN" sz="1400" dirty="0">
                <a:solidFill>
                  <a:srgbClr val="2A1A00"/>
                </a:solidFill>
              </a:rPr>
              <a:t> </a:t>
            </a:r>
            <a:r>
              <a:rPr lang="en-US" altLang="zh-CN" sz="1400" dirty="0" err="1">
                <a:solidFill>
                  <a:srgbClr val="2A1A00"/>
                </a:solidFill>
              </a:rPr>
              <a:t>huang</a:t>
            </a:r>
            <a:r>
              <a:rPr lang="en-US" altLang="zh-CN" sz="1400" dirty="0">
                <a:solidFill>
                  <a:srgbClr val="2A1A00"/>
                </a:solidFill>
              </a:rPr>
              <a:t>, </a:t>
            </a:r>
            <a:r>
              <a:rPr lang="en-US" altLang="zh-CN" sz="1400" dirty="0" err="1">
                <a:solidFill>
                  <a:srgbClr val="2A1A00"/>
                </a:solidFill>
              </a:rPr>
              <a:t>bowen</a:t>
            </a:r>
            <a:r>
              <a:rPr lang="en-US" altLang="zh-CN" sz="1400" dirty="0">
                <a:solidFill>
                  <a:srgbClr val="2A1A00"/>
                </a:solidFill>
              </a:rPr>
              <a:t> </a:t>
            </a:r>
            <a:r>
              <a:rPr lang="en-US" altLang="zh-CN" sz="1400" dirty="0" err="1">
                <a:solidFill>
                  <a:srgbClr val="2A1A00"/>
                </a:solidFill>
              </a:rPr>
              <a:t>zhao</a:t>
            </a:r>
            <a:r>
              <a:rPr lang="en-US" altLang="zh-CN" sz="1400" dirty="0">
                <a:solidFill>
                  <a:srgbClr val="2A1A00"/>
                </a:solidFill>
              </a:rPr>
              <a:t>, AND </a:t>
            </a:r>
            <a:r>
              <a:rPr lang="en-US" altLang="zh-CN" sz="1400" dirty="0" err="1">
                <a:solidFill>
                  <a:srgbClr val="2A1A00"/>
                </a:solidFill>
              </a:rPr>
              <a:t>Yiheng</a:t>
            </a:r>
            <a:r>
              <a:rPr lang="en-US" altLang="zh-CN" sz="1400" dirty="0">
                <a:solidFill>
                  <a:srgbClr val="2A1A00"/>
                </a:solidFill>
              </a:rPr>
              <a:t> Zhu</a:t>
            </a:r>
            <a:endParaRPr lang="en-US" sz="1400" dirty="0">
              <a:solidFill>
                <a:srgbClr val="2A1A00"/>
              </a:solidFill>
            </a:endParaRPr>
          </a:p>
        </p:txBody>
      </p:sp>
      <p:sp>
        <p:nvSpPr>
          <p:cNvPr id="34" name="Google Shape;54;p13">
            <a:extLst>
              <a:ext uri="{FF2B5EF4-FFF2-40B4-BE49-F238E27FC236}">
                <a16:creationId xmlns:a16="http://schemas.microsoft.com/office/drawing/2014/main" id="{BAA1F629-36DF-744D-B841-8D172111439D}"/>
              </a:ext>
            </a:extLst>
          </p:cNvPr>
          <p:cNvSpPr txBox="1">
            <a:spLocks/>
          </p:cNvSpPr>
          <p:nvPr/>
        </p:nvSpPr>
        <p:spPr>
          <a:xfrm>
            <a:off x="3285861" y="829519"/>
            <a:ext cx="5967325" cy="1492711"/>
          </a:xfrm>
          <a:prstGeom prst="rect">
            <a:avLst/>
          </a:prstGeom>
        </p:spPr>
        <p:txBody>
          <a:bodyPr spcFirstLastPara="1" vert="horz" wrap="square" lIns="91425" tIns="91425" rIns="91425" bIns="91425" rtlCol="0" anchor="t" anchorCtr="0">
            <a:noAutofit/>
          </a:bodyPr>
          <a:lstStyle>
            <a:lvl1pPr marL="0" indent="0" algn="ctr" defTabSz="685800" rtl="0" eaLnBrk="1" latinLnBrk="0" hangingPunct="1">
              <a:lnSpc>
                <a:spcPct val="100000"/>
              </a:lnSpc>
              <a:spcBef>
                <a:spcPts val="525"/>
              </a:spcBef>
              <a:buClr>
                <a:schemeClr val="tx2"/>
              </a:buClr>
              <a:buFont typeface="Arial" panose="020B0604020202020204" pitchFamily="34" charset="0"/>
              <a:buNone/>
              <a:defRPr sz="1500" b="1" i="0" kern="1200" cap="all" spc="300" baseline="0">
                <a:solidFill>
                  <a:schemeClr val="tx2"/>
                </a:solidFill>
                <a:latin typeface="+mn-lt"/>
                <a:ea typeface="+mn-ea"/>
                <a:cs typeface="+mn-cs"/>
              </a:defRPr>
            </a:lvl1pPr>
            <a:lvl2pPr marL="342900" indent="0" algn="ctr" defTabSz="685800" rtl="0" eaLnBrk="1" latinLnBrk="0" hangingPunct="1">
              <a:lnSpc>
                <a:spcPct val="110000"/>
              </a:lnSpc>
              <a:spcBef>
                <a:spcPts val="525"/>
              </a:spcBef>
              <a:buClr>
                <a:schemeClr val="tx2"/>
              </a:buClr>
              <a:buFont typeface="Gill Sans MT" panose="020B0502020104020203" pitchFamily="34" charset="0"/>
              <a:buNone/>
              <a:defRPr sz="1500" kern="1200">
                <a:solidFill>
                  <a:schemeClr val="tx1">
                    <a:lumMod val="65000"/>
                    <a:lumOff val="35000"/>
                  </a:schemeClr>
                </a:solidFill>
                <a:latin typeface="+mn-lt"/>
                <a:ea typeface="+mn-ea"/>
                <a:cs typeface="+mn-cs"/>
              </a:defRPr>
            </a:lvl2pPr>
            <a:lvl3pPr marL="685800" indent="0" algn="ctr" defTabSz="685800" rtl="0" eaLnBrk="1" latinLnBrk="0" hangingPunct="1">
              <a:lnSpc>
                <a:spcPct val="110000"/>
              </a:lnSpc>
              <a:spcBef>
                <a:spcPts val="525"/>
              </a:spcBef>
              <a:buClr>
                <a:schemeClr val="tx2"/>
              </a:buClr>
              <a:buFont typeface="Arial" panose="020B0604020202020204" pitchFamily="34" charset="0"/>
              <a:buNone/>
              <a:defRPr sz="1350" kern="1200">
                <a:solidFill>
                  <a:schemeClr val="tx1">
                    <a:lumMod val="65000"/>
                    <a:lumOff val="35000"/>
                  </a:schemeClr>
                </a:solidFill>
                <a:latin typeface="+mn-lt"/>
                <a:ea typeface="+mn-ea"/>
                <a:cs typeface="+mn-cs"/>
              </a:defRPr>
            </a:lvl3pPr>
            <a:lvl4pPr marL="10287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4pPr>
            <a:lvl5pPr marL="1371600" indent="0" algn="ctr" defTabSz="685800" rtl="0" eaLnBrk="1" latinLnBrk="0" hangingPunct="1">
              <a:lnSpc>
                <a:spcPct val="110000"/>
              </a:lnSpc>
              <a:spcBef>
                <a:spcPts val="525"/>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5pPr>
            <a:lvl6pPr marL="17145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6pPr>
            <a:lvl7pPr marL="2057400" indent="0" algn="ctr" defTabSz="685800" rtl="0" eaLnBrk="1" latinLnBrk="0" hangingPunct="1">
              <a:lnSpc>
                <a:spcPct val="110000"/>
              </a:lnSpc>
              <a:spcBef>
                <a:spcPts val="525"/>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7pPr>
            <a:lvl8pPr marL="24003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baseline="0">
                <a:solidFill>
                  <a:schemeClr val="tx1">
                    <a:lumMod val="65000"/>
                    <a:lumOff val="35000"/>
                  </a:schemeClr>
                </a:solidFill>
                <a:latin typeface="+mn-lt"/>
                <a:ea typeface="+mn-ea"/>
                <a:cs typeface="+mn-cs"/>
              </a:defRPr>
            </a:lvl8pPr>
            <a:lvl9pPr marL="2743200" indent="0" algn="ctr" defTabSz="685800" rtl="0" eaLnBrk="1" latinLnBrk="0" hangingPunct="1">
              <a:lnSpc>
                <a:spcPct val="110000"/>
              </a:lnSpc>
              <a:spcBef>
                <a:spcPts val="525"/>
              </a:spcBef>
              <a:buClr>
                <a:schemeClr val="tx2"/>
              </a:buClr>
              <a:buFont typeface="Arial" panose="020B0604020202020204" pitchFamily="34" charset="0"/>
              <a:buNone/>
              <a:defRPr sz="1200" kern="1200" baseline="0">
                <a:solidFill>
                  <a:schemeClr val="tx1">
                    <a:lumMod val="65000"/>
                    <a:lumOff val="35000"/>
                  </a:schemeClr>
                </a:solidFill>
                <a:latin typeface="+mn-lt"/>
                <a:ea typeface="+mn-ea"/>
                <a:cs typeface="+mn-cs"/>
              </a:defRPr>
            </a:lvl9pPr>
          </a:lstStyle>
          <a:p>
            <a:pPr algn="l">
              <a:lnSpc>
                <a:spcPct val="115000"/>
              </a:lnSpc>
              <a:spcBef>
                <a:spcPts val="1200"/>
              </a:spcBef>
              <a:spcAft>
                <a:spcPts val="1200"/>
              </a:spcAft>
              <a:buClr>
                <a:schemeClr val="dk1"/>
              </a:buClr>
              <a:buSzPts val="1100"/>
              <a:buFont typeface="Arial"/>
              <a:buNone/>
            </a:pPr>
            <a:r>
              <a:rPr lang="en-US" sz="3600" dirty="0">
                <a:solidFill>
                  <a:schemeClr val="accent2"/>
                </a:solidFill>
                <a:latin typeface="Chalkboard" panose="03050602040202020205" pitchFamily="66" charset="77"/>
                <a:ea typeface="AppleGothic" pitchFamily="2" charset="-127"/>
                <a:cs typeface="Times New Roman"/>
                <a:sym typeface="Times New Roman"/>
              </a:rPr>
              <a:t>Optimizing RIDE Sharing allocation</a:t>
            </a:r>
          </a:p>
        </p:txBody>
      </p:sp>
      <p:pic>
        <p:nvPicPr>
          <p:cNvPr id="10" name="Picture 9">
            <a:extLst>
              <a:ext uri="{FF2B5EF4-FFF2-40B4-BE49-F238E27FC236}">
                <a16:creationId xmlns:a16="http://schemas.microsoft.com/office/drawing/2014/main" id="{EBB38109-E385-B546-860F-79BC932F293F}"/>
              </a:ext>
            </a:extLst>
          </p:cNvPr>
          <p:cNvPicPr>
            <a:picLocks noChangeAspect="1"/>
          </p:cNvPicPr>
          <p:nvPr/>
        </p:nvPicPr>
        <p:blipFill rotWithShape="1">
          <a:blip r:embed="rId3"/>
          <a:srcRect r="47419" b="1780"/>
          <a:stretch/>
        </p:blipFill>
        <p:spPr>
          <a:xfrm>
            <a:off x="-1" y="999196"/>
            <a:ext cx="3051544" cy="2337076"/>
          </a:xfrm>
          <a:prstGeom prst="rect">
            <a:avLst/>
          </a:prstGeom>
        </p:spPr>
      </p:pic>
      <p:sp>
        <p:nvSpPr>
          <p:cNvPr id="43" name="Rectangle 42">
            <a:extLst>
              <a:ext uri="{FF2B5EF4-FFF2-40B4-BE49-F238E27FC236}">
                <a16:creationId xmlns:a16="http://schemas.microsoft.com/office/drawing/2014/main" id="{1A4E2176-BF54-A442-9FD6-C8E8FC995FC5}"/>
              </a:ext>
            </a:extLst>
          </p:cNvPr>
          <p:cNvSpPr/>
          <p:nvPr/>
        </p:nvSpPr>
        <p:spPr>
          <a:xfrm>
            <a:off x="3285861" y="2555609"/>
            <a:ext cx="5661611" cy="1134606"/>
          </a:xfrm>
          <a:prstGeom prst="rect">
            <a:avLst/>
          </a:prstGeom>
        </p:spPr>
        <p:txBody>
          <a:bodyPr wrap="square">
            <a:spAutoFit/>
          </a:bodyPr>
          <a:lstStyle/>
          <a:p>
            <a:pPr>
              <a:lnSpc>
                <a:spcPct val="115000"/>
              </a:lnSpc>
              <a:spcBef>
                <a:spcPts val="1200"/>
              </a:spcBef>
              <a:spcAft>
                <a:spcPts val="1200"/>
              </a:spcAft>
              <a:buClr>
                <a:schemeClr val="dk1"/>
              </a:buClr>
              <a:buSzPts val="1100"/>
            </a:pPr>
            <a:r>
              <a:rPr lang="en-US" sz="2000" dirty="0">
                <a:solidFill>
                  <a:schemeClr val="accent2">
                    <a:lumMod val="75000"/>
                  </a:schemeClr>
                </a:solidFill>
                <a:latin typeface="Chalkboard" panose="03050602040202020205" pitchFamily="66" charset="77"/>
                <a:ea typeface="Microsoft YaHei UI" panose="020B0400000000000000" pitchFamily="34" charset="-122"/>
                <a:cs typeface="Times New Roman"/>
                <a:sym typeface="Times New Roman"/>
              </a:rPr>
              <a:t>Analysis on Ridership Allocation for Transportation Network Providers (Uber/Lyft/Via, etc.)</a:t>
            </a:r>
            <a:endParaRPr lang="en-US" sz="2000" dirty="0">
              <a:solidFill>
                <a:schemeClr val="accent2">
                  <a:lumMod val="75000"/>
                </a:schemeClr>
              </a:solidFill>
              <a:latin typeface="Chalkboard" panose="03050602040202020205" pitchFamily="66" charset="77"/>
              <a:ea typeface="Microsoft YaHei UI" panose="020B04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7000" spc="800" dirty="0">
                <a:solidFill>
                  <a:schemeClr val="accent1">
                    <a:lumMod val="20000"/>
                    <a:lumOff val="80000"/>
                  </a:schemeClr>
                </a:solidFill>
              </a:rPr>
              <a:t>Data MODELING</a:t>
            </a:r>
            <a:br>
              <a:rPr lang="en-US" sz="7000" spc="800" dirty="0">
                <a:solidFill>
                  <a:schemeClr val="accent1">
                    <a:lumMod val="20000"/>
                    <a:lumOff val="80000"/>
                  </a:schemeClr>
                </a:solidFill>
              </a:rPr>
            </a:br>
            <a:r>
              <a:rPr lang="en-US" sz="7000" spc="800" dirty="0">
                <a:solidFill>
                  <a:schemeClr val="accent1">
                    <a:lumMod val="20000"/>
                    <a:lumOff val="80000"/>
                  </a:schemeClr>
                </a:solidFill>
              </a:rPr>
              <a:t>&amp; DESIGN</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48199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29FF883-FBB8-0F4F-BF9C-68EF4BE308BA}"/>
              </a:ext>
            </a:extLst>
          </p:cNvPr>
          <p:cNvSpPr>
            <a:spLocks noGrp="1"/>
          </p:cNvSpPr>
          <p:nvPr>
            <p:ph type="title"/>
          </p:nvPr>
        </p:nvSpPr>
        <p:spPr>
          <a:xfrm>
            <a:off x="938758" y="286788"/>
            <a:ext cx="7633742" cy="1119099"/>
          </a:xfrm>
        </p:spPr>
        <p:txBody>
          <a:bodyPr vert="horz" lIns="91440" tIns="45720" rIns="91440" bIns="45720" rtlCol="0" anchor="ctr">
            <a:normAutofit/>
          </a:bodyPr>
          <a:lstStyle/>
          <a:p>
            <a:pPr defTabSz="914400">
              <a:spcBef>
                <a:spcPct val="0"/>
              </a:spcBef>
            </a:pPr>
            <a:r>
              <a:rPr lang="en-US" sz="4000" spc="200" dirty="0"/>
              <a:t>DATA MODELING</a:t>
            </a:r>
          </a:p>
        </p:txBody>
      </p:sp>
      <p:sp>
        <p:nvSpPr>
          <p:cNvPr id="16"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8" name="Rectangle 17">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ext Placeholder 2">
            <a:extLst>
              <a:ext uri="{FF2B5EF4-FFF2-40B4-BE49-F238E27FC236}">
                <a16:creationId xmlns:a16="http://schemas.microsoft.com/office/drawing/2014/main" id="{C7BDE107-B213-4D38-AF49-80E5F1D04BAC}"/>
              </a:ext>
            </a:extLst>
          </p:cNvPr>
          <p:cNvGraphicFramePr/>
          <p:nvPr>
            <p:extLst>
              <p:ext uri="{D42A27DB-BD31-4B8C-83A1-F6EECF244321}">
                <p14:modId xmlns:p14="http://schemas.microsoft.com/office/powerpoint/2010/main" val="2340619433"/>
              </p:ext>
            </p:extLst>
          </p:nvPr>
        </p:nvGraphicFramePr>
        <p:xfrm>
          <a:off x="938758" y="1166327"/>
          <a:ext cx="7736612" cy="3900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79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46" name="Rectangle 45">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8" name="Rectangle 47">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D84132B-14F2-0646-8F85-99B6FCFCE37D}"/>
              </a:ext>
            </a:extLst>
          </p:cNvPr>
          <p:cNvSpPr>
            <a:spLocks noGrp="1"/>
          </p:cNvSpPr>
          <p:nvPr>
            <p:ph type="title"/>
          </p:nvPr>
        </p:nvSpPr>
        <p:spPr>
          <a:xfrm>
            <a:off x="938758" y="143912"/>
            <a:ext cx="7633742" cy="1119099"/>
          </a:xfrm>
        </p:spPr>
        <p:txBody>
          <a:bodyPr vert="horz" lIns="91440" tIns="45720" rIns="91440" bIns="45720" rtlCol="0" anchor="ctr">
            <a:normAutofit/>
          </a:bodyPr>
          <a:lstStyle/>
          <a:p>
            <a:pPr defTabSz="914400">
              <a:spcBef>
                <a:spcPct val="0"/>
              </a:spcBef>
            </a:pPr>
            <a:r>
              <a:rPr lang="en-US" sz="5100" spc="200" dirty="0"/>
              <a:t>DESIGN CONSIDERATIONS</a:t>
            </a:r>
          </a:p>
        </p:txBody>
      </p:sp>
      <p:sp>
        <p:nvSpPr>
          <p:cNvPr id="50"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52" name="Rectangle 51">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Text Placeholder 2">
            <a:extLst>
              <a:ext uri="{FF2B5EF4-FFF2-40B4-BE49-F238E27FC236}">
                <a16:creationId xmlns:a16="http://schemas.microsoft.com/office/drawing/2014/main" id="{45F76E5C-6714-412B-941D-6A84FA70C0CC}"/>
              </a:ext>
            </a:extLst>
          </p:cNvPr>
          <p:cNvGraphicFramePr/>
          <p:nvPr>
            <p:extLst>
              <p:ext uri="{D42A27DB-BD31-4B8C-83A1-F6EECF244321}">
                <p14:modId xmlns:p14="http://schemas.microsoft.com/office/powerpoint/2010/main" val="596542440"/>
              </p:ext>
            </p:extLst>
          </p:nvPr>
        </p:nvGraphicFramePr>
        <p:xfrm>
          <a:off x="938212" y="1263010"/>
          <a:ext cx="7634288" cy="3736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7084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91"/>
        <p:cNvGrpSpPr/>
        <p:nvPr/>
      </p:nvGrpSpPr>
      <p:grpSpPr>
        <a:xfrm>
          <a:off x="0" y="0"/>
          <a:ext cx="0" cy="0"/>
          <a:chOff x="0" y="0"/>
          <a:chExt cx="0" cy="0"/>
        </a:xfrm>
      </p:grpSpPr>
      <p:sp>
        <p:nvSpPr>
          <p:cNvPr id="172" name="Freeform 6">
            <a:extLst>
              <a:ext uri="{FF2B5EF4-FFF2-40B4-BE49-F238E27FC236}">
                <a16:creationId xmlns:a16="http://schemas.microsoft.com/office/drawing/2014/main" id="{D2A20146-1681-4107-A396-34B2CAFCD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74" name="Rectangle 173">
            <a:extLst>
              <a:ext uri="{FF2B5EF4-FFF2-40B4-BE49-F238E27FC236}">
                <a16:creationId xmlns:a16="http://schemas.microsoft.com/office/drawing/2014/main" id="{86B2FBA6-3A3D-406F-B641-EFF2855AD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6" name="Rectangle 175">
            <a:extLst>
              <a:ext uri="{FF2B5EF4-FFF2-40B4-BE49-F238E27FC236}">
                <a16:creationId xmlns:a16="http://schemas.microsoft.com/office/drawing/2014/main" id="{287D9197-4A85-4276-8FC4-67873E207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8" name="Freeform 10">
            <a:extLst>
              <a:ext uri="{FF2B5EF4-FFF2-40B4-BE49-F238E27FC236}">
                <a16:creationId xmlns:a16="http://schemas.microsoft.com/office/drawing/2014/main" id="{01B5B487-A1DE-47E1-B06D-F13BBCCA7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676900" cy="51435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92" name="Google Shape;292;p35"/>
          <p:cNvSpPr txBox="1">
            <a:spLocks noGrp="1"/>
          </p:cNvSpPr>
          <p:nvPr>
            <p:ph type="title"/>
          </p:nvPr>
        </p:nvSpPr>
        <p:spPr>
          <a:xfrm>
            <a:off x="300663" y="172363"/>
            <a:ext cx="5174307" cy="1228852"/>
          </a:xfrm>
          <a:prstGeom prst="rect">
            <a:avLst/>
          </a:prstGeom>
        </p:spPr>
        <p:txBody>
          <a:bodyPr spcFirstLastPara="1" vert="horz" lIns="91440" tIns="45720" rIns="91440" bIns="45720" rtlCol="0" anchor="t" anchorCtr="0">
            <a:normAutofit/>
          </a:bodyPr>
          <a:lstStyle/>
          <a:p>
            <a:pPr defTabSz="914400">
              <a:spcBef>
                <a:spcPct val="0"/>
              </a:spcBef>
            </a:pPr>
            <a:r>
              <a:rPr lang="en-US" sz="3600" spc="200" dirty="0"/>
              <a:t>NoSQL Considerations</a:t>
            </a:r>
            <a:br>
              <a:rPr lang="en-US" sz="3600" spc="200" dirty="0"/>
            </a:br>
            <a:r>
              <a:rPr lang="en-US" sz="3600" spc="200" dirty="0"/>
              <a:t>-</a:t>
            </a:r>
            <a:r>
              <a:rPr lang="en-US" sz="3600" spc="200" dirty="0">
                <a:latin typeface="Impact" panose="020B0806030902050204" pitchFamily="34" charset="0"/>
              </a:rPr>
              <a:t>MONGODB, NEO4J</a:t>
            </a:r>
          </a:p>
        </p:txBody>
      </p:sp>
      <p:sp>
        <p:nvSpPr>
          <p:cNvPr id="180" name="Rectangle 179">
            <a:extLst>
              <a:ext uri="{FF2B5EF4-FFF2-40B4-BE49-F238E27FC236}">
                <a16:creationId xmlns:a16="http://schemas.microsoft.com/office/drawing/2014/main" id="{2E45AF6B-4F42-45F1-A22C-AF0FCA89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3" name="Google Shape;293;p35"/>
          <p:cNvSpPr txBox="1">
            <a:spLocks noGrp="1"/>
          </p:cNvSpPr>
          <p:nvPr>
            <p:ph type="body" idx="1"/>
          </p:nvPr>
        </p:nvSpPr>
        <p:spPr>
          <a:xfrm>
            <a:off x="320531" y="1191063"/>
            <a:ext cx="4946902" cy="3352507"/>
          </a:xfrm>
          <a:prstGeom prst="rect">
            <a:avLst/>
          </a:prstGeom>
        </p:spPr>
        <p:txBody>
          <a:bodyPr spcFirstLastPara="1" vert="horz" lIns="91440" tIns="45720" rIns="91440" bIns="45720" rtlCol="0" anchorCtr="0">
            <a:normAutofit/>
          </a:bodyPr>
          <a:lstStyle/>
          <a:p>
            <a:pPr marL="114300" indent="-228600" defTabSz="914400">
              <a:lnSpc>
                <a:spcPct val="100000"/>
              </a:lnSpc>
              <a:spcBef>
                <a:spcPts val="700"/>
              </a:spcBef>
              <a:buNone/>
            </a:pPr>
            <a:r>
              <a:rPr lang="en-US" b="1" u="sng" dirty="0">
                <a:solidFill>
                  <a:srgbClr val="000000"/>
                </a:solidFill>
              </a:rPr>
              <a:t>MongoDB</a:t>
            </a:r>
          </a:p>
          <a:p>
            <a:pPr marL="171450" indent="-285750" defTabSz="914400">
              <a:lnSpc>
                <a:spcPct val="100000"/>
              </a:lnSpc>
              <a:spcBef>
                <a:spcPts val="700"/>
              </a:spcBef>
              <a:buFontTx/>
              <a:buChar char="-"/>
            </a:pPr>
            <a:r>
              <a:rPr lang="en-US" dirty="0">
                <a:solidFill>
                  <a:srgbClr val="000000"/>
                </a:solidFill>
              </a:rPr>
              <a:t>Creates document based OLTP database with each real-time trip as a transaction </a:t>
            </a:r>
          </a:p>
          <a:p>
            <a:pPr marL="0" indent="0" defTabSz="914400">
              <a:lnSpc>
                <a:spcPct val="100000"/>
              </a:lnSpc>
              <a:spcBef>
                <a:spcPts val="700"/>
              </a:spcBef>
              <a:buNone/>
            </a:pPr>
            <a:r>
              <a:rPr lang="en-US" dirty="0">
                <a:solidFill>
                  <a:srgbClr val="000000"/>
                </a:solidFill>
              </a:rPr>
              <a:t>* JSON file: each object contains measures from fact table and sub-arrays with information from dimension tables</a:t>
            </a:r>
          </a:p>
          <a:p>
            <a:pPr marL="0" indent="0" defTabSz="914400">
              <a:lnSpc>
                <a:spcPct val="100000"/>
              </a:lnSpc>
              <a:spcBef>
                <a:spcPts val="700"/>
              </a:spcBef>
              <a:buNone/>
            </a:pPr>
            <a:r>
              <a:rPr lang="en-US" b="1" u="sng" dirty="0">
                <a:solidFill>
                  <a:srgbClr val="000000"/>
                </a:solidFill>
              </a:rPr>
              <a:t>Neo4j</a:t>
            </a:r>
          </a:p>
          <a:p>
            <a:pPr marL="285750" indent="-285750" defTabSz="914400">
              <a:lnSpc>
                <a:spcPct val="100000"/>
              </a:lnSpc>
              <a:spcBef>
                <a:spcPts val="700"/>
              </a:spcBef>
              <a:buFontTx/>
              <a:buChar char="-"/>
            </a:pPr>
            <a:r>
              <a:rPr lang="en-US" dirty="0">
                <a:solidFill>
                  <a:srgbClr val="000000"/>
                </a:solidFill>
              </a:rPr>
              <a:t>Creates graphic based OLTP with each real-time trip as a transaction</a:t>
            </a:r>
          </a:p>
          <a:p>
            <a:pPr marL="0" indent="0" defTabSz="914400">
              <a:lnSpc>
                <a:spcPct val="100000"/>
              </a:lnSpc>
              <a:spcBef>
                <a:spcPts val="700"/>
              </a:spcBef>
              <a:buNone/>
            </a:pPr>
            <a:r>
              <a:rPr lang="en-US" b="1" u="sng" dirty="0">
                <a:solidFill>
                  <a:srgbClr val="000000"/>
                </a:solidFill>
              </a:rPr>
              <a:t>Advantages </a:t>
            </a:r>
          </a:p>
          <a:p>
            <a:pPr marL="285750" indent="-285750" defTabSz="914400">
              <a:lnSpc>
                <a:spcPct val="100000"/>
              </a:lnSpc>
              <a:spcBef>
                <a:spcPts val="700"/>
              </a:spcBef>
              <a:buFontTx/>
              <a:buChar char="-"/>
            </a:pPr>
            <a:r>
              <a:rPr lang="en-US" dirty="0">
                <a:solidFill>
                  <a:srgbClr val="000000"/>
                </a:solidFill>
              </a:rPr>
              <a:t>Easily store new data (update quarterly)</a:t>
            </a:r>
          </a:p>
          <a:p>
            <a:pPr marL="285750" indent="-285750" defTabSz="914400">
              <a:lnSpc>
                <a:spcPct val="100000"/>
              </a:lnSpc>
              <a:spcBef>
                <a:spcPts val="700"/>
              </a:spcBef>
              <a:buFontTx/>
              <a:buChar char="-"/>
            </a:pPr>
            <a:r>
              <a:rPr lang="en-US" dirty="0">
                <a:solidFill>
                  <a:srgbClr val="000000"/>
                </a:solidFill>
              </a:rPr>
              <a:t>Flexible Schema</a:t>
            </a:r>
          </a:p>
        </p:txBody>
      </p:sp>
      <p:pic>
        <p:nvPicPr>
          <p:cNvPr id="295" name="Google Shape;295;p35"/>
          <p:cNvPicPr preferRelativeResize="0"/>
          <p:nvPr/>
        </p:nvPicPr>
        <p:blipFill>
          <a:blip r:embed="rId3"/>
          <a:stretch>
            <a:fillRect/>
          </a:stretch>
        </p:blipFill>
        <p:spPr>
          <a:xfrm>
            <a:off x="6260305" y="88841"/>
            <a:ext cx="2671097" cy="2304349"/>
          </a:xfrm>
          <a:prstGeom prst="rect">
            <a:avLst/>
          </a:prstGeom>
          <a:noFill/>
        </p:spPr>
      </p:pic>
      <p:pic>
        <p:nvPicPr>
          <p:cNvPr id="2" name="Picture 1">
            <a:extLst>
              <a:ext uri="{FF2B5EF4-FFF2-40B4-BE49-F238E27FC236}">
                <a16:creationId xmlns:a16="http://schemas.microsoft.com/office/drawing/2014/main" id="{322B021D-E9B5-4F3F-B0CA-CF51F99C7B9C}"/>
              </a:ext>
            </a:extLst>
          </p:cNvPr>
          <p:cNvPicPr>
            <a:picLocks noChangeAspect="1"/>
          </p:cNvPicPr>
          <p:nvPr/>
        </p:nvPicPr>
        <p:blipFill>
          <a:blip r:embed="rId4"/>
          <a:stretch>
            <a:fillRect/>
          </a:stretch>
        </p:blipFill>
        <p:spPr>
          <a:xfrm>
            <a:off x="6260306" y="2430241"/>
            <a:ext cx="2671096" cy="2725609"/>
          </a:xfrm>
          <a:prstGeom prst="rect">
            <a:avLst/>
          </a:prstGeom>
        </p:spPr>
      </p:pic>
      <p:sp>
        <p:nvSpPr>
          <p:cNvPr id="4" name="Rectangle 3">
            <a:extLst>
              <a:ext uri="{FF2B5EF4-FFF2-40B4-BE49-F238E27FC236}">
                <a16:creationId xmlns:a16="http://schemas.microsoft.com/office/drawing/2014/main" id="{B0E6C27E-0043-1B4B-805A-8BE9DBCDFAAD}"/>
              </a:ext>
            </a:extLst>
          </p:cNvPr>
          <p:cNvSpPr/>
          <p:nvPr/>
        </p:nvSpPr>
        <p:spPr>
          <a:xfrm>
            <a:off x="300663" y="4408804"/>
            <a:ext cx="5204823" cy="562398"/>
          </a:xfrm>
          <a:prstGeom prst="rect">
            <a:avLst/>
          </a:prstGeom>
        </p:spPr>
        <p:txBody>
          <a:bodyPr wrap="none">
            <a:spAutoFit/>
          </a:bodyPr>
          <a:lstStyle/>
          <a:p>
            <a:pPr marL="114297">
              <a:lnSpc>
                <a:spcPct val="200000"/>
              </a:lnSpc>
              <a:spcAft>
                <a:spcPts val="600"/>
              </a:spcAft>
            </a:pPr>
            <a:r>
              <a:rPr lang="en-US" b="1" dirty="0">
                <a:solidFill>
                  <a:schemeClr val="accent2"/>
                </a:solidFill>
              </a:rPr>
              <a:t>→ In this project, we focus on OLAP database</a:t>
            </a:r>
          </a:p>
        </p:txBody>
      </p:sp>
    </p:spTree>
    <p:extLst>
      <p:ext uri="{BB962C8B-B14F-4D97-AF65-F5344CB8AC3E}">
        <p14:creationId xmlns:p14="http://schemas.microsoft.com/office/powerpoint/2010/main" val="272925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5A97B8A-2A90-7F4A-AB59-49543EFA5555}"/>
              </a:ext>
            </a:extLst>
          </p:cNvPr>
          <p:cNvSpPr/>
          <p:nvPr/>
        </p:nvSpPr>
        <p:spPr>
          <a:xfrm>
            <a:off x="130634" y="1699355"/>
            <a:ext cx="3118790" cy="2118265"/>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2400" cap="all" spc="200" dirty="0">
                <a:solidFill>
                  <a:schemeClr val="tx2"/>
                </a:solidFill>
                <a:latin typeface="+mj-lt"/>
                <a:ea typeface="+mj-ea"/>
                <a:cs typeface="+mj-cs"/>
              </a:rPr>
              <a:t>Data Quality Dimension</a:t>
            </a:r>
            <a:br>
              <a:rPr lang="en-US" sz="2400" cap="all" spc="200" dirty="0">
                <a:solidFill>
                  <a:schemeClr val="tx2"/>
                </a:solidFill>
                <a:latin typeface="+mj-lt"/>
                <a:ea typeface="+mj-ea"/>
                <a:cs typeface="+mj-cs"/>
              </a:rPr>
            </a:br>
            <a:endParaRPr lang="en-US" sz="2400" cap="all" spc="200" dirty="0">
              <a:solidFill>
                <a:schemeClr val="tx2"/>
              </a:solidFill>
              <a:latin typeface="+mj-lt"/>
              <a:ea typeface="+mj-ea"/>
              <a:cs typeface="+mj-cs"/>
            </a:endParaRPr>
          </a:p>
        </p:txBody>
      </p:sp>
      <p:cxnSp>
        <p:nvCxnSpPr>
          <p:cNvPr id="16" name="Straight Connector 15">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7847" y="1471797"/>
            <a:ext cx="0" cy="2199905"/>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1854189-77EA-2B45-A9EF-493286628C8C}"/>
              </a:ext>
            </a:extLst>
          </p:cNvPr>
          <p:cNvSpPr/>
          <p:nvPr/>
        </p:nvSpPr>
        <p:spPr>
          <a:xfrm>
            <a:off x="3732023" y="279918"/>
            <a:ext cx="5199373" cy="4198775"/>
          </a:xfrm>
          <a:prstGeom prst="rect">
            <a:avLst/>
          </a:prstGeom>
        </p:spPr>
        <p:txBody>
          <a:bodyPr vert="horz" lIns="91440" tIns="45720" rIns="91440" bIns="45720" rtlCol="0" anchor="ctr">
            <a:normAutofit/>
          </a:bodyPr>
          <a:lstStyle/>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Completeness: Missing Values in Weather Dataset treated as zero </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Validity: Data is transformed into fact and dimensions to meet our analytical need</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Uniqueness: No duplicate data</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Consistency: Data format is consistent throughout the database</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Timeliness: The data represent reality in time as data consist all the entries over the period considered</a:t>
            </a:r>
          </a:p>
          <a:p>
            <a:pPr marL="342900" indent="-285750" defTabSz="914400">
              <a:lnSpc>
                <a:spcPct val="110000"/>
              </a:lnSpc>
              <a:spcBef>
                <a:spcPts val="700"/>
              </a:spcBef>
              <a:buClr>
                <a:schemeClr val="tx2"/>
              </a:buClr>
              <a:buFont typeface="Wingdings" pitchFamily="2" charset="2"/>
              <a:buChar char="ü"/>
            </a:pPr>
            <a:r>
              <a:rPr lang="en-US" sz="1600" dirty="0">
                <a:solidFill>
                  <a:schemeClr val="tx1">
                    <a:lumMod val="65000"/>
                    <a:lumOff val="35000"/>
                  </a:schemeClr>
                </a:solidFill>
              </a:rPr>
              <a:t>Accuracy: Data is simply aggregated by summing and averaging over locations and dates, and this transformation can accurately represent reality</a:t>
            </a:r>
          </a:p>
        </p:txBody>
      </p:sp>
      <p:sp>
        <p:nvSpPr>
          <p:cNvPr id="18" name="Rectangle 17">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0697" y="330200"/>
            <a:ext cx="482600" cy="914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12126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1">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025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38757" y="808783"/>
            <a:ext cx="2399866" cy="3525933"/>
          </a:xfrm>
        </p:spPr>
        <p:txBody>
          <a:bodyPr vert="horz" lIns="91440" tIns="45720" rIns="91440" bIns="45720" rtlCol="0" anchor="ctr">
            <a:normAutofit/>
          </a:bodyPr>
          <a:lstStyle/>
          <a:p>
            <a:pPr defTabSz="914400">
              <a:spcBef>
                <a:spcPct val="0"/>
              </a:spcBef>
            </a:pPr>
            <a:r>
              <a:rPr lang="en-US" sz="2800" dirty="0"/>
              <a:t>Enhanced Entity Relationship</a:t>
            </a:r>
            <a:r>
              <a:rPr lang="zh-CN" altLang="en-US" sz="2700" spc="200" dirty="0"/>
              <a:t> </a:t>
            </a:r>
            <a:r>
              <a:rPr lang="en-US" altLang="zh-CN" sz="2700" spc="200" dirty="0"/>
              <a:t>diagram</a:t>
            </a:r>
            <a:endParaRPr lang="en-US" sz="2700" spc="200" dirty="0"/>
          </a:p>
        </p:txBody>
      </p:sp>
      <p:sp>
        <p:nvSpPr>
          <p:cNvPr id="2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1026" name="Picture 2">
            <a:extLst>
              <a:ext uri="{FF2B5EF4-FFF2-40B4-BE49-F238E27FC236}">
                <a16:creationId xmlns:a16="http://schemas.microsoft.com/office/drawing/2014/main" id="{93D18BED-AE1B-F046-95A6-C87557069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257" y="-1"/>
            <a:ext cx="6124575"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049A03D-1422-BB43-9AE6-B2EE54863F3A}"/>
              </a:ext>
            </a:extLst>
          </p:cNvPr>
          <p:cNvSpPr/>
          <p:nvPr/>
        </p:nvSpPr>
        <p:spPr>
          <a:xfrm>
            <a:off x="3603230" y="4597858"/>
            <a:ext cx="3200400"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i="1" dirty="0">
                <a:solidFill>
                  <a:srgbClr val="FF0000"/>
                </a:solidFill>
                <a:latin typeface="Gill Sans" panose="020B0502020104020203" pitchFamily="34" charset="-79"/>
                <a:cs typeface="Gill Sans" panose="020B0502020104020203" pitchFamily="34" charset="-79"/>
              </a:rPr>
              <a:t>Notes: </a:t>
            </a:r>
            <a:r>
              <a:rPr lang="en-US" sz="1200" i="1" dirty="0" err="1">
                <a:solidFill>
                  <a:srgbClr val="FF0000"/>
                </a:solidFill>
                <a:latin typeface="Gill Sans" panose="020B0502020104020203" pitchFamily="34" charset="-79"/>
                <a:cs typeface="Gill Sans" panose="020B0502020104020203" pitchFamily="34" charset="-79"/>
              </a:rPr>
              <a:t>dim_tsp_time</a:t>
            </a:r>
            <a:r>
              <a:rPr lang="en-US" sz="1200" i="1" dirty="0">
                <a:solidFill>
                  <a:srgbClr val="FF0000"/>
                </a:solidFill>
                <a:latin typeface="Gill Sans" panose="020B0502020104020203" pitchFamily="34" charset="-79"/>
                <a:cs typeface="Gill Sans" panose="020B0502020104020203" pitchFamily="34" charset="-79"/>
              </a:rPr>
              <a:t> table is an independent table to analyze the ridership within a day.</a:t>
            </a:r>
            <a:endParaRPr lang="en-US" sz="1200" i="1" dirty="0">
              <a:solidFill>
                <a:srgbClr val="FF0000"/>
              </a:solidFill>
            </a:endParaRPr>
          </a:p>
        </p:txBody>
      </p:sp>
    </p:spTree>
    <p:extLst>
      <p:ext uri="{BB962C8B-B14F-4D97-AF65-F5344CB8AC3E}">
        <p14:creationId xmlns:p14="http://schemas.microsoft.com/office/powerpoint/2010/main" val="162652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Autofit/>
          </a:bodyPr>
          <a:lstStyle/>
          <a:p>
            <a:pPr algn="ctr" defTabSz="914400">
              <a:spcBef>
                <a:spcPct val="0"/>
              </a:spcBef>
            </a:pPr>
            <a:r>
              <a:rPr lang="en-US" sz="8800" spc="800" dirty="0">
                <a:solidFill>
                  <a:schemeClr val="accent1">
                    <a:lumMod val="20000"/>
                    <a:lumOff val="80000"/>
                  </a:schemeClr>
                </a:solidFill>
              </a:rPr>
              <a:t>analytics</a:t>
            </a:r>
            <a:br>
              <a:rPr lang="en-US" sz="8800" spc="800" dirty="0">
                <a:solidFill>
                  <a:schemeClr val="accent1">
                    <a:lumMod val="20000"/>
                    <a:lumOff val="80000"/>
                  </a:schemeClr>
                </a:solidFill>
              </a:rPr>
            </a:br>
            <a:r>
              <a:rPr lang="en-US" sz="8800" spc="800" dirty="0">
                <a:solidFill>
                  <a:schemeClr val="accent1">
                    <a:lumMod val="20000"/>
                    <a:lumOff val="80000"/>
                  </a:schemeClr>
                </a:solidFill>
              </a:rPr>
              <a:t>&amp; RESULTS</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85651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81014" y="0"/>
            <a:ext cx="7633742" cy="1119099"/>
          </a:xfrm>
        </p:spPr>
        <p:txBody>
          <a:bodyPr vert="horz" lIns="91440" tIns="45720" rIns="91440" bIns="45720" rtlCol="0" anchor="ctr">
            <a:normAutofit/>
          </a:bodyPr>
          <a:lstStyle/>
          <a:p>
            <a:pPr defTabSz="914400">
              <a:spcBef>
                <a:spcPct val="0"/>
              </a:spcBef>
            </a:pPr>
            <a:r>
              <a:rPr lang="en-US" sz="4000" spc="200" dirty="0"/>
              <a:t>Dashboard</a:t>
            </a:r>
            <a:r>
              <a:rPr lang="en-US" altLang="zh-CN" sz="4000" spc="200" dirty="0"/>
              <a:t>:</a:t>
            </a:r>
            <a:r>
              <a:rPr lang="zh-CN" altLang="en-US" sz="4000" spc="200" dirty="0"/>
              <a:t> </a:t>
            </a:r>
            <a:r>
              <a:rPr lang="en-US" altLang="zh-CN" sz="4000" spc="200" dirty="0"/>
              <a:t>xxx</a:t>
            </a:r>
            <a:endParaRPr lang="en-US" sz="4000" spc="200" dirty="0"/>
          </a:p>
        </p:txBody>
      </p:sp>
      <p:grpSp>
        <p:nvGrpSpPr>
          <p:cNvPr id="10" name="Group 9">
            <a:extLst>
              <a:ext uri="{FF2B5EF4-FFF2-40B4-BE49-F238E27FC236}">
                <a16:creationId xmlns:a16="http://schemas.microsoft.com/office/drawing/2014/main" id="{701F861F-DE3E-6E43-B4B2-AF88ABB908C5}"/>
              </a:ext>
            </a:extLst>
          </p:cNvPr>
          <p:cNvGrpSpPr/>
          <p:nvPr/>
        </p:nvGrpSpPr>
        <p:grpSpPr>
          <a:xfrm>
            <a:off x="981014" y="835428"/>
            <a:ext cx="6787922" cy="4308072"/>
            <a:chOff x="999796" y="343236"/>
            <a:chExt cx="7246331" cy="4449588"/>
          </a:xfrm>
        </p:grpSpPr>
        <p:pic>
          <p:nvPicPr>
            <p:cNvPr id="11" name="slide2" descr="Dashboard 1">
              <a:extLst>
                <a:ext uri="{FF2B5EF4-FFF2-40B4-BE49-F238E27FC236}">
                  <a16:creationId xmlns:a16="http://schemas.microsoft.com/office/drawing/2014/main" id="{01CDBCD0-A782-3646-97D0-B6BCCCA30134}"/>
                </a:ext>
              </a:extLst>
            </p:cNvPr>
            <p:cNvPicPr>
              <a:picLocks noChangeAspect="1"/>
            </p:cNvPicPr>
            <p:nvPr/>
          </p:nvPicPr>
          <p:blipFill rotWithShape="1">
            <a:blip r:embed="rId3">
              <a:extLst>
                <a:ext uri="{28A0092B-C50C-407E-A947-70E740481C1C}">
                  <a14:useLocalDpi xmlns:a14="http://schemas.microsoft.com/office/drawing/2010/main" val="0"/>
                </a:ext>
              </a:extLst>
            </a:blip>
            <a:srcRect t="3581"/>
            <a:stretch/>
          </p:blipFill>
          <p:spPr>
            <a:xfrm>
              <a:off x="999796" y="343236"/>
              <a:ext cx="7246331" cy="4449588"/>
            </a:xfrm>
            <a:prstGeom prst="rect">
              <a:avLst/>
            </a:prstGeom>
          </p:spPr>
        </p:pic>
        <p:pic>
          <p:nvPicPr>
            <p:cNvPr id="12" name="slide2" descr="Meas">
              <a:extLst>
                <a:ext uri="{FF2B5EF4-FFF2-40B4-BE49-F238E27FC236}">
                  <a16:creationId xmlns:a16="http://schemas.microsoft.com/office/drawing/2014/main" id="{B78164DA-927F-F849-A8E9-D68A9EF05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400" y="2776251"/>
              <a:ext cx="3519727" cy="2016573"/>
            </a:xfrm>
            <a:prstGeom prst="rect">
              <a:avLst/>
            </a:prstGeom>
          </p:spPr>
        </p:pic>
      </p:gr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6110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81014" y="0"/>
            <a:ext cx="7633742" cy="1119099"/>
          </a:xfrm>
        </p:spPr>
        <p:txBody>
          <a:bodyPr vert="horz" lIns="91440" tIns="45720" rIns="91440" bIns="45720" rtlCol="0" anchor="ctr">
            <a:normAutofit/>
          </a:bodyPr>
          <a:lstStyle/>
          <a:p>
            <a:pPr defTabSz="914400">
              <a:spcBef>
                <a:spcPct val="0"/>
              </a:spcBef>
            </a:pPr>
            <a:r>
              <a:rPr lang="en-US" sz="4000" spc="200" dirty="0"/>
              <a:t>Dashboard</a:t>
            </a:r>
            <a:r>
              <a:rPr lang="en-US" altLang="zh-CN" sz="4000" spc="200" dirty="0"/>
              <a:t>:</a:t>
            </a:r>
            <a:r>
              <a:rPr lang="zh-CN" altLang="en-US" sz="4000" spc="200" dirty="0"/>
              <a:t> </a:t>
            </a:r>
            <a:r>
              <a:rPr lang="en-US" altLang="zh-CN" sz="4000" spc="200" dirty="0"/>
              <a:t>xxx</a:t>
            </a:r>
            <a:endParaRPr lang="en-US" sz="4000" spc="200" dirty="0"/>
          </a:p>
        </p:txBody>
      </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slide2" descr="Dashboard 1">
            <a:extLst>
              <a:ext uri="{FF2B5EF4-FFF2-40B4-BE49-F238E27FC236}">
                <a16:creationId xmlns:a16="http://schemas.microsoft.com/office/drawing/2014/main" id="{5ED982B7-E98B-BE46-8B5F-DA6E2A0A3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070" y="898398"/>
            <a:ext cx="5306378" cy="4245102"/>
          </a:xfrm>
          <a:prstGeom prst="rect">
            <a:avLst/>
          </a:prstGeom>
        </p:spPr>
      </p:pic>
    </p:spTree>
    <p:extLst>
      <p:ext uri="{BB962C8B-B14F-4D97-AF65-F5344CB8AC3E}">
        <p14:creationId xmlns:p14="http://schemas.microsoft.com/office/powerpoint/2010/main" val="337072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81014" y="0"/>
            <a:ext cx="7633742" cy="1119099"/>
          </a:xfrm>
        </p:spPr>
        <p:txBody>
          <a:bodyPr vert="horz" lIns="91440" tIns="45720" rIns="91440" bIns="45720" rtlCol="0" anchor="ctr">
            <a:normAutofit/>
          </a:bodyPr>
          <a:lstStyle/>
          <a:p>
            <a:pPr defTabSz="914400">
              <a:spcBef>
                <a:spcPct val="0"/>
              </a:spcBef>
            </a:pPr>
            <a:r>
              <a:rPr lang="en-US" sz="4000" spc="200" dirty="0"/>
              <a:t>Dashboard</a:t>
            </a:r>
            <a:r>
              <a:rPr lang="en-US" altLang="zh-CN" sz="4000" spc="200" dirty="0"/>
              <a:t>:</a:t>
            </a:r>
            <a:r>
              <a:rPr lang="zh-CN" altLang="en-US" sz="4000" spc="200" dirty="0"/>
              <a:t> </a:t>
            </a:r>
            <a:r>
              <a:rPr lang="en-US" altLang="zh-CN" sz="4000" spc="200" dirty="0"/>
              <a:t>xxx</a:t>
            </a:r>
            <a:endParaRPr lang="en-US" sz="4000" spc="200" dirty="0"/>
          </a:p>
        </p:txBody>
      </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slide3" descr="Dashboard 2">
            <a:extLst>
              <a:ext uri="{FF2B5EF4-FFF2-40B4-BE49-F238E27FC236}">
                <a16:creationId xmlns:a16="http://schemas.microsoft.com/office/drawing/2014/main" id="{20AC915D-7102-084F-94A9-CD9AE2002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816102"/>
            <a:ext cx="5166360" cy="4133088"/>
          </a:xfrm>
          <a:prstGeom prst="rect">
            <a:avLst/>
          </a:prstGeom>
        </p:spPr>
      </p:pic>
    </p:spTree>
    <p:extLst>
      <p:ext uri="{BB962C8B-B14F-4D97-AF65-F5344CB8AC3E}">
        <p14:creationId xmlns:p14="http://schemas.microsoft.com/office/powerpoint/2010/main" val="1843895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8" name="Freeform 6">
            <a:extLst>
              <a:ext uri="{FF2B5EF4-FFF2-40B4-BE49-F238E27FC236}">
                <a16:creationId xmlns:a16="http://schemas.microsoft.com/office/drawing/2014/main" id="{67166E24-4E93-4105-9A6B-95E145CD9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59" name="Rectangle 23">
            <a:extLst>
              <a:ext uri="{FF2B5EF4-FFF2-40B4-BE49-F238E27FC236}">
                <a16:creationId xmlns:a16="http://schemas.microsoft.com/office/drawing/2014/main" id="{31F05D12-468C-4328-A366-E127421F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25">
            <a:extLst>
              <a:ext uri="{FF2B5EF4-FFF2-40B4-BE49-F238E27FC236}">
                <a16:creationId xmlns:a16="http://schemas.microsoft.com/office/drawing/2014/main" id="{C243199D-2015-4F72-83EB-C6A3ED4C4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F98DA91-E91A-414C-9869-EF15069C589A}"/>
              </a:ext>
            </a:extLst>
          </p:cNvPr>
          <p:cNvSpPr>
            <a:spLocks noGrp="1"/>
          </p:cNvSpPr>
          <p:nvPr>
            <p:ph type="title"/>
          </p:nvPr>
        </p:nvSpPr>
        <p:spPr>
          <a:xfrm>
            <a:off x="-239014" y="193333"/>
            <a:ext cx="7600649" cy="1393426"/>
          </a:xfrm>
        </p:spPr>
        <p:txBody>
          <a:bodyPr vert="horz" lIns="91440" tIns="45720" rIns="91440" bIns="45720" rtlCol="0" anchor="t">
            <a:normAutofit/>
          </a:bodyPr>
          <a:lstStyle/>
          <a:p>
            <a:pPr algn="ctr" defTabSz="914400"/>
            <a:r>
              <a:rPr lang="en-US" sz="5400" spc="800" dirty="0">
                <a:solidFill>
                  <a:schemeClr val="accent1"/>
                </a:solidFill>
              </a:rPr>
              <a:t>MEET THE TEAM</a:t>
            </a:r>
          </a:p>
        </p:txBody>
      </p:sp>
      <p:sp>
        <p:nvSpPr>
          <p:cNvPr id="61" name="Freeform 6">
            <a:extLst>
              <a:ext uri="{FF2B5EF4-FFF2-40B4-BE49-F238E27FC236}">
                <a16:creationId xmlns:a16="http://schemas.microsoft.com/office/drawing/2014/main" id="{CC3D4EFD-F9AF-4231-89CF-74A9A513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62" name="Rectangle 29">
            <a:extLst>
              <a:ext uri="{FF2B5EF4-FFF2-40B4-BE49-F238E27FC236}">
                <a16:creationId xmlns:a16="http://schemas.microsoft.com/office/drawing/2014/main" id="{6E85F1C8-2D37-4E74-9173-14198641E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Rectangle 92">
            <a:extLst>
              <a:ext uri="{FF2B5EF4-FFF2-40B4-BE49-F238E27FC236}">
                <a16:creationId xmlns:a16="http://schemas.microsoft.com/office/drawing/2014/main" id="{BA169E73-2E7A-494F-AB91-7D08551FBE56}"/>
              </a:ext>
            </a:extLst>
          </p:cNvPr>
          <p:cNvSpPr/>
          <p:nvPr/>
        </p:nvSpPr>
        <p:spPr>
          <a:xfrm>
            <a:off x="723116"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50C7BD6E-B5DC-E548-8B2B-8FEF3014D446}"/>
              </a:ext>
            </a:extLst>
          </p:cNvPr>
          <p:cNvSpPr/>
          <p:nvPr/>
        </p:nvSpPr>
        <p:spPr>
          <a:xfrm>
            <a:off x="2847345"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81727F8C-9734-7C47-BDC0-A266A357A328}"/>
              </a:ext>
            </a:extLst>
          </p:cNvPr>
          <p:cNvSpPr/>
          <p:nvPr/>
        </p:nvSpPr>
        <p:spPr>
          <a:xfrm>
            <a:off x="4971458"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2CE4BCCC-C3E9-9B4F-A914-AE976D9652C2}"/>
              </a:ext>
            </a:extLst>
          </p:cNvPr>
          <p:cNvSpPr/>
          <p:nvPr/>
        </p:nvSpPr>
        <p:spPr>
          <a:xfrm>
            <a:off x="7095569"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4C422DDA-0AC4-E648-8830-700E54802AE9}"/>
              </a:ext>
            </a:extLst>
          </p:cNvPr>
          <p:cNvSpPr/>
          <p:nvPr/>
        </p:nvSpPr>
        <p:spPr>
          <a:xfrm>
            <a:off x="723232" y="3320419"/>
            <a:ext cx="1835833" cy="392415"/>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Duo Zhou</a:t>
            </a:r>
          </a:p>
        </p:txBody>
      </p:sp>
      <p:sp>
        <p:nvSpPr>
          <p:cNvPr id="98" name="Rectangle 97">
            <a:extLst>
              <a:ext uri="{FF2B5EF4-FFF2-40B4-BE49-F238E27FC236}">
                <a16:creationId xmlns:a16="http://schemas.microsoft.com/office/drawing/2014/main" id="{E6456394-B64D-DB46-A8B9-846894E49C45}"/>
              </a:ext>
            </a:extLst>
          </p:cNvPr>
          <p:cNvSpPr/>
          <p:nvPr/>
        </p:nvSpPr>
        <p:spPr>
          <a:xfrm>
            <a:off x="2847344" y="3320419"/>
            <a:ext cx="1835833" cy="392415"/>
          </a:xfrm>
          <a:prstGeom prst="rect">
            <a:avLst/>
          </a:prstGeom>
          <a:gradFill flip="none" rotWithShape="1">
            <a:gsLst>
              <a:gs pos="0">
                <a:schemeClr val="accent4"/>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Amily</a:t>
            </a:r>
            <a:r>
              <a:rPr lang="en-US" sz="1350" dirty="0"/>
              <a:t> Huang</a:t>
            </a:r>
          </a:p>
        </p:txBody>
      </p:sp>
      <p:sp>
        <p:nvSpPr>
          <p:cNvPr id="99" name="Rectangle 98">
            <a:extLst>
              <a:ext uri="{FF2B5EF4-FFF2-40B4-BE49-F238E27FC236}">
                <a16:creationId xmlns:a16="http://schemas.microsoft.com/office/drawing/2014/main" id="{6F5F69F3-0E16-164A-9EA5-282F50F50418}"/>
              </a:ext>
            </a:extLst>
          </p:cNvPr>
          <p:cNvSpPr/>
          <p:nvPr/>
        </p:nvSpPr>
        <p:spPr>
          <a:xfrm>
            <a:off x="4971457" y="3320419"/>
            <a:ext cx="1835833" cy="392415"/>
          </a:xfrm>
          <a:prstGeom prst="rect">
            <a:avLst/>
          </a:prstGeom>
          <a:gradFill flip="none" rotWithShape="1">
            <a:gsLst>
              <a:gs pos="0">
                <a:schemeClr val="accent5"/>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Yiheng</a:t>
            </a:r>
            <a:r>
              <a:rPr lang="en-US" sz="1350" dirty="0"/>
              <a:t> Zhu</a:t>
            </a:r>
          </a:p>
        </p:txBody>
      </p:sp>
      <p:sp>
        <p:nvSpPr>
          <p:cNvPr id="100" name="Rectangle 99">
            <a:extLst>
              <a:ext uri="{FF2B5EF4-FFF2-40B4-BE49-F238E27FC236}">
                <a16:creationId xmlns:a16="http://schemas.microsoft.com/office/drawing/2014/main" id="{0B45F177-AFA0-B341-AA64-108875808594}"/>
              </a:ext>
            </a:extLst>
          </p:cNvPr>
          <p:cNvSpPr/>
          <p:nvPr/>
        </p:nvSpPr>
        <p:spPr>
          <a:xfrm>
            <a:off x="7095569" y="3320419"/>
            <a:ext cx="1835833" cy="392415"/>
          </a:xfrm>
          <a:prstGeom prst="rect">
            <a:avLst/>
          </a:prstGeom>
          <a:gradFill flip="none" rotWithShape="1">
            <a:gsLst>
              <a:gs pos="0">
                <a:schemeClr val="accent6"/>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Bowen Zhao</a:t>
            </a:r>
          </a:p>
        </p:txBody>
      </p:sp>
      <p:sp>
        <p:nvSpPr>
          <p:cNvPr id="101" name="Rectangle 100">
            <a:extLst>
              <a:ext uri="{FF2B5EF4-FFF2-40B4-BE49-F238E27FC236}">
                <a16:creationId xmlns:a16="http://schemas.microsoft.com/office/drawing/2014/main" id="{E35DF78F-2A3F-364C-9C8B-0ADEB772A83D}"/>
              </a:ext>
            </a:extLst>
          </p:cNvPr>
          <p:cNvSpPr/>
          <p:nvPr/>
        </p:nvSpPr>
        <p:spPr>
          <a:xfrm>
            <a:off x="723232"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2"/>
                </a:solidFill>
              </a:rPr>
              <a:t>CEO/Founder,</a:t>
            </a:r>
          </a:p>
          <a:p>
            <a:pPr algn="ctr"/>
            <a:r>
              <a:rPr lang="en-US" sz="1050" b="1" cap="all" dirty="0">
                <a:solidFill>
                  <a:schemeClr val="tx2"/>
                </a:solidFill>
              </a:rPr>
              <a:t>Data engineer</a:t>
            </a:r>
          </a:p>
        </p:txBody>
      </p:sp>
      <p:sp>
        <p:nvSpPr>
          <p:cNvPr id="102" name="Rectangle 101">
            <a:extLst>
              <a:ext uri="{FF2B5EF4-FFF2-40B4-BE49-F238E27FC236}">
                <a16:creationId xmlns:a16="http://schemas.microsoft.com/office/drawing/2014/main" id="{D86C806F-DA70-2446-A385-DE4AFE815146}"/>
              </a:ext>
            </a:extLst>
          </p:cNvPr>
          <p:cNvSpPr/>
          <p:nvPr/>
        </p:nvSpPr>
        <p:spPr>
          <a:xfrm>
            <a:off x="2847344"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err="1">
                <a:solidFill>
                  <a:schemeClr val="tx2"/>
                </a:solidFill>
              </a:rPr>
              <a:t>Cto</a:t>
            </a:r>
            <a:r>
              <a:rPr lang="en-US" sz="1050" b="1" cap="all" dirty="0">
                <a:solidFill>
                  <a:schemeClr val="tx2"/>
                </a:solidFill>
              </a:rPr>
              <a:t>/founder,</a:t>
            </a:r>
          </a:p>
          <a:p>
            <a:pPr algn="ctr"/>
            <a:r>
              <a:rPr lang="en-US" sz="1050" b="1" cap="all" dirty="0">
                <a:solidFill>
                  <a:schemeClr val="tx2"/>
                </a:solidFill>
              </a:rPr>
              <a:t>Data engineer </a:t>
            </a:r>
          </a:p>
        </p:txBody>
      </p:sp>
      <p:sp>
        <p:nvSpPr>
          <p:cNvPr id="103" name="Rectangle 102">
            <a:extLst>
              <a:ext uri="{FF2B5EF4-FFF2-40B4-BE49-F238E27FC236}">
                <a16:creationId xmlns:a16="http://schemas.microsoft.com/office/drawing/2014/main" id="{A4F26B00-9DD0-5347-83C4-246431F052C1}"/>
              </a:ext>
            </a:extLst>
          </p:cNvPr>
          <p:cNvSpPr/>
          <p:nvPr/>
        </p:nvSpPr>
        <p:spPr>
          <a:xfrm>
            <a:off x="4971457"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2"/>
                </a:solidFill>
              </a:rPr>
              <a:t>COO/FOUNDER,</a:t>
            </a:r>
          </a:p>
          <a:p>
            <a:pPr algn="ctr"/>
            <a:r>
              <a:rPr lang="en-US" sz="1050" b="1" cap="all" dirty="0">
                <a:solidFill>
                  <a:schemeClr val="tx2"/>
                </a:solidFill>
              </a:rPr>
              <a:t>Data scientist</a:t>
            </a:r>
          </a:p>
        </p:txBody>
      </p:sp>
      <p:sp>
        <p:nvSpPr>
          <p:cNvPr id="104" name="Rectangle 103">
            <a:extLst>
              <a:ext uri="{FF2B5EF4-FFF2-40B4-BE49-F238E27FC236}">
                <a16:creationId xmlns:a16="http://schemas.microsoft.com/office/drawing/2014/main" id="{EEBB9C3B-DA87-0148-ADF7-10259F6CFA7B}"/>
              </a:ext>
            </a:extLst>
          </p:cNvPr>
          <p:cNvSpPr/>
          <p:nvPr/>
        </p:nvSpPr>
        <p:spPr>
          <a:xfrm>
            <a:off x="7095569" y="3712834"/>
            <a:ext cx="1835833" cy="39241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2"/>
                </a:solidFill>
              </a:rPr>
              <a:t>CFO/FOUNDER,</a:t>
            </a:r>
          </a:p>
          <a:p>
            <a:pPr algn="ctr"/>
            <a:r>
              <a:rPr lang="en-US" sz="1050" b="1" cap="all" dirty="0">
                <a:solidFill>
                  <a:schemeClr val="tx2"/>
                </a:solidFill>
              </a:rPr>
              <a:t>Data scientist</a:t>
            </a:r>
          </a:p>
        </p:txBody>
      </p:sp>
      <p:grpSp>
        <p:nvGrpSpPr>
          <p:cNvPr id="105" name="Group 104">
            <a:extLst>
              <a:ext uri="{FF2B5EF4-FFF2-40B4-BE49-F238E27FC236}">
                <a16:creationId xmlns:a16="http://schemas.microsoft.com/office/drawing/2014/main" id="{E815F62B-E01B-6F47-895D-08C27CE99563}"/>
              </a:ext>
            </a:extLst>
          </p:cNvPr>
          <p:cNvGrpSpPr/>
          <p:nvPr/>
        </p:nvGrpSpPr>
        <p:grpSpPr>
          <a:xfrm>
            <a:off x="826452" y="4425132"/>
            <a:ext cx="1794138" cy="602915"/>
            <a:chOff x="623886" y="4940817"/>
            <a:chExt cx="2392183" cy="803886"/>
          </a:xfrm>
        </p:grpSpPr>
        <p:sp>
          <p:nvSpPr>
            <p:cNvPr id="107" name="Freeform: Shape 22">
              <a:extLst>
                <a:ext uri="{FF2B5EF4-FFF2-40B4-BE49-F238E27FC236}">
                  <a16:creationId xmlns:a16="http://schemas.microsoft.com/office/drawing/2014/main" id="{4C07924F-0383-4449-8BE4-6A4CA43BA097}"/>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TextBox 107">
              <a:extLst>
                <a:ext uri="{FF2B5EF4-FFF2-40B4-BE49-F238E27FC236}">
                  <a16:creationId xmlns:a16="http://schemas.microsoft.com/office/drawing/2014/main" id="{5C4C366C-A9CD-4040-A2CA-CECDEE4AF49C}"/>
                </a:ext>
              </a:extLst>
            </p:cNvPr>
            <p:cNvSpPr txBox="1"/>
            <p:nvPr/>
          </p:nvSpPr>
          <p:spPr>
            <a:xfrm>
              <a:off x="1128374" y="4948240"/>
              <a:ext cx="1887695" cy="338554"/>
            </a:xfrm>
            <a:prstGeom prst="rect">
              <a:avLst/>
            </a:prstGeom>
            <a:noFill/>
          </p:spPr>
          <p:txBody>
            <a:bodyPr wrap="none" rtlCol="0">
              <a:spAutoFit/>
            </a:bodyPr>
            <a:lstStyle/>
            <a:p>
              <a:r>
                <a:rPr lang="en-US" sz="1050" dirty="0">
                  <a:solidFill>
                    <a:schemeClr val="accent1"/>
                  </a:solidFill>
                </a:rPr>
                <a:t>zd0009@uchicago.edu</a:t>
              </a:r>
            </a:p>
          </p:txBody>
        </p:sp>
        <p:sp>
          <p:nvSpPr>
            <p:cNvPr id="109" name="TextBox 108">
              <a:extLst>
                <a:ext uri="{FF2B5EF4-FFF2-40B4-BE49-F238E27FC236}">
                  <a16:creationId xmlns:a16="http://schemas.microsoft.com/office/drawing/2014/main" id="{DB6CEE81-A6A5-C246-A71E-71C7E5C019B9}"/>
                </a:ext>
              </a:extLst>
            </p:cNvPr>
            <p:cNvSpPr txBox="1"/>
            <p:nvPr/>
          </p:nvSpPr>
          <p:spPr>
            <a:xfrm>
              <a:off x="1128374" y="5406149"/>
              <a:ext cx="246308" cy="338554"/>
            </a:xfrm>
            <a:prstGeom prst="rect">
              <a:avLst/>
            </a:prstGeom>
            <a:noFill/>
          </p:spPr>
          <p:txBody>
            <a:bodyPr wrap="none" rtlCol="0">
              <a:spAutoFit/>
            </a:bodyPr>
            <a:lstStyle/>
            <a:p>
              <a:endParaRPr lang="en-US" sz="1050" dirty="0">
                <a:solidFill>
                  <a:schemeClr val="accent1"/>
                </a:solidFill>
              </a:endParaRPr>
            </a:p>
          </p:txBody>
        </p:sp>
      </p:grpSp>
      <p:grpSp>
        <p:nvGrpSpPr>
          <p:cNvPr id="110" name="Group 109">
            <a:extLst>
              <a:ext uri="{FF2B5EF4-FFF2-40B4-BE49-F238E27FC236}">
                <a16:creationId xmlns:a16="http://schemas.microsoft.com/office/drawing/2014/main" id="{1643D25F-2E65-9540-B385-B6ED2922E4F1}"/>
              </a:ext>
            </a:extLst>
          </p:cNvPr>
          <p:cNvGrpSpPr/>
          <p:nvPr/>
        </p:nvGrpSpPr>
        <p:grpSpPr>
          <a:xfrm>
            <a:off x="2847460" y="4409938"/>
            <a:ext cx="1661090" cy="259483"/>
            <a:chOff x="623886" y="4940817"/>
            <a:chExt cx="2214784" cy="345977"/>
          </a:xfrm>
        </p:grpSpPr>
        <p:sp>
          <p:nvSpPr>
            <p:cNvPr id="112" name="Freeform: Shape 39">
              <a:extLst>
                <a:ext uri="{FF2B5EF4-FFF2-40B4-BE49-F238E27FC236}">
                  <a16:creationId xmlns:a16="http://schemas.microsoft.com/office/drawing/2014/main" id="{138268CF-EE8F-1042-B686-6FE9C7E14748}"/>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TextBox 112">
              <a:extLst>
                <a:ext uri="{FF2B5EF4-FFF2-40B4-BE49-F238E27FC236}">
                  <a16:creationId xmlns:a16="http://schemas.microsoft.com/office/drawing/2014/main" id="{AF8F263B-9892-E843-A9CB-6E853DC79347}"/>
                </a:ext>
              </a:extLst>
            </p:cNvPr>
            <p:cNvSpPr txBox="1"/>
            <p:nvPr/>
          </p:nvSpPr>
          <p:spPr>
            <a:xfrm>
              <a:off x="1128375" y="4948240"/>
              <a:ext cx="1710295" cy="338554"/>
            </a:xfrm>
            <a:prstGeom prst="rect">
              <a:avLst/>
            </a:prstGeom>
            <a:noFill/>
          </p:spPr>
          <p:txBody>
            <a:bodyPr wrap="none" rtlCol="0">
              <a:spAutoFit/>
            </a:bodyPr>
            <a:lstStyle/>
            <a:p>
              <a:r>
                <a:rPr lang="en-US" sz="1050" dirty="0" err="1">
                  <a:solidFill>
                    <a:schemeClr val="accent1"/>
                  </a:solidFill>
                </a:rPr>
                <a:t>yunh@uchicago.edu</a:t>
              </a:r>
              <a:endParaRPr lang="en-US" sz="1050" dirty="0">
                <a:solidFill>
                  <a:schemeClr val="accent1"/>
                </a:solidFill>
              </a:endParaRPr>
            </a:p>
          </p:txBody>
        </p:sp>
      </p:grpSp>
      <p:grpSp>
        <p:nvGrpSpPr>
          <p:cNvPr id="115" name="Group 114">
            <a:extLst>
              <a:ext uri="{FF2B5EF4-FFF2-40B4-BE49-F238E27FC236}">
                <a16:creationId xmlns:a16="http://schemas.microsoft.com/office/drawing/2014/main" id="{C411D5F0-D2DF-3948-AE34-91A3F69CCDB1}"/>
              </a:ext>
            </a:extLst>
          </p:cNvPr>
          <p:cNvGrpSpPr/>
          <p:nvPr/>
        </p:nvGrpSpPr>
        <p:grpSpPr>
          <a:xfrm>
            <a:off x="4971572" y="4409937"/>
            <a:ext cx="1935202" cy="259483"/>
            <a:chOff x="623886" y="4940817"/>
            <a:chExt cx="2580267" cy="345977"/>
          </a:xfrm>
        </p:grpSpPr>
        <p:sp>
          <p:nvSpPr>
            <p:cNvPr id="117" name="Freeform: Shape 44">
              <a:extLst>
                <a:ext uri="{FF2B5EF4-FFF2-40B4-BE49-F238E27FC236}">
                  <a16:creationId xmlns:a16="http://schemas.microsoft.com/office/drawing/2014/main" id="{1DEFEEF7-1706-2741-8226-8FBA81F047A9}"/>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TextBox 117">
              <a:extLst>
                <a:ext uri="{FF2B5EF4-FFF2-40B4-BE49-F238E27FC236}">
                  <a16:creationId xmlns:a16="http://schemas.microsoft.com/office/drawing/2014/main" id="{05008913-D1F3-1041-81CB-92AC7C1C2735}"/>
                </a:ext>
              </a:extLst>
            </p:cNvPr>
            <p:cNvSpPr txBox="1"/>
            <p:nvPr/>
          </p:nvSpPr>
          <p:spPr>
            <a:xfrm>
              <a:off x="1128374" y="4948240"/>
              <a:ext cx="2075779" cy="338554"/>
            </a:xfrm>
            <a:prstGeom prst="rect">
              <a:avLst/>
            </a:prstGeom>
            <a:noFill/>
          </p:spPr>
          <p:txBody>
            <a:bodyPr wrap="none" rtlCol="0">
              <a:spAutoFit/>
            </a:bodyPr>
            <a:lstStyle/>
            <a:p>
              <a:r>
                <a:rPr lang="en-US" sz="1050" dirty="0" err="1">
                  <a:solidFill>
                    <a:schemeClr val="accent1"/>
                  </a:solidFill>
                </a:rPr>
                <a:t>yihengzhu@uchicago.edu</a:t>
              </a:r>
              <a:endParaRPr lang="en-US" sz="1050" dirty="0">
                <a:solidFill>
                  <a:schemeClr val="accent1"/>
                </a:solidFill>
              </a:endParaRPr>
            </a:p>
          </p:txBody>
        </p:sp>
      </p:grpSp>
      <p:grpSp>
        <p:nvGrpSpPr>
          <p:cNvPr id="120" name="Group 119">
            <a:extLst>
              <a:ext uri="{FF2B5EF4-FFF2-40B4-BE49-F238E27FC236}">
                <a16:creationId xmlns:a16="http://schemas.microsoft.com/office/drawing/2014/main" id="{E1390BE9-3E1B-D548-9F6B-D88CB860B181}"/>
              </a:ext>
            </a:extLst>
          </p:cNvPr>
          <p:cNvGrpSpPr/>
          <p:nvPr/>
        </p:nvGrpSpPr>
        <p:grpSpPr>
          <a:xfrm>
            <a:off x="7095684" y="4409937"/>
            <a:ext cx="1903142" cy="259483"/>
            <a:chOff x="623886" y="4940817"/>
            <a:chExt cx="2537521" cy="345977"/>
          </a:xfrm>
        </p:grpSpPr>
        <p:sp>
          <p:nvSpPr>
            <p:cNvPr id="122" name="Freeform: Shape 49">
              <a:extLst>
                <a:ext uri="{FF2B5EF4-FFF2-40B4-BE49-F238E27FC236}">
                  <a16:creationId xmlns:a16="http://schemas.microsoft.com/office/drawing/2014/main" id="{490AAA15-B3B0-D64A-869D-C2D634BAE8C0}"/>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TextBox 122">
              <a:extLst>
                <a:ext uri="{FF2B5EF4-FFF2-40B4-BE49-F238E27FC236}">
                  <a16:creationId xmlns:a16="http://schemas.microsoft.com/office/drawing/2014/main" id="{0E8009D9-99A1-8440-846F-C363247397F6}"/>
                </a:ext>
              </a:extLst>
            </p:cNvPr>
            <p:cNvSpPr txBox="1"/>
            <p:nvPr/>
          </p:nvSpPr>
          <p:spPr>
            <a:xfrm>
              <a:off x="1128374" y="4948240"/>
              <a:ext cx="2033033" cy="338554"/>
            </a:xfrm>
            <a:prstGeom prst="rect">
              <a:avLst/>
            </a:prstGeom>
            <a:noFill/>
          </p:spPr>
          <p:txBody>
            <a:bodyPr wrap="none" rtlCol="0">
              <a:spAutoFit/>
            </a:bodyPr>
            <a:lstStyle/>
            <a:p>
              <a:r>
                <a:rPr lang="en-US" sz="1050" dirty="0">
                  <a:solidFill>
                    <a:schemeClr val="accent1"/>
                  </a:solidFill>
                </a:rPr>
                <a:t>bowen93@uchicago.edu</a:t>
              </a:r>
            </a:p>
          </p:txBody>
        </p:sp>
      </p:grpSp>
      <p:pic>
        <p:nvPicPr>
          <p:cNvPr id="125" name="Picture 124">
            <a:extLst>
              <a:ext uri="{FF2B5EF4-FFF2-40B4-BE49-F238E27FC236}">
                <a16:creationId xmlns:a16="http://schemas.microsoft.com/office/drawing/2014/main" id="{847315F9-929E-3C4C-AB40-1F50BB5BC13A}"/>
              </a:ext>
            </a:extLst>
          </p:cNvPr>
          <p:cNvPicPr>
            <a:picLocks noChangeAspect="1"/>
          </p:cNvPicPr>
          <p:nvPr/>
        </p:nvPicPr>
        <p:blipFill rotWithShape="1">
          <a:blip r:embed="rId2"/>
          <a:srcRect l="1" t="12115" r="3683" b="10493"/>
          <a:stretch/>
        </p:blipFill>
        <p:spPr>
          <a:xfrm>
            <a:off x="723117" y="1343359"/>
            <a:ext cx="1835832" cy="1989855"/>
          </a:xfrm>
          <a:prstGeom prst="rect">
            <a:avLst/>
          </a:prstGeom>
        </p:spPr>
      </p:pic>
      <p:pic>
        <p:nvPicPr>
          <p:cNvPr id="126" name="Picture 125">
            <a:extLst>
              <a:ext uri="{FF2B5EF4-FFF2-40B4-BE49-F238E27FC236}">
                <a16:creationId xmlns:a16="http://schemas.microsoft.com/office/drawing/2014/main" id="{797B588A-D4D2-4344-8F2D-1BFB6178CC7A}"/>
              </a:ext>
            </a:extLst>
          </p:cNvPr>
          <p:cNvPicPr>
            <a:picLocks noChangeAspect="1"/>
          </p:cNvPicPr>
          <p:nvPr/>
        </p:nvPicPr>
        <p:blipFill rotWithShape="1">
          <a:blip r:embed="rId3"/>
          <a:srcRect l="3226" r="5249"/>
          <a:stretch/>
        </p:blipFill>
        <p:spPr>
          <a:xfrm>
            <a:off x="2844305" y="1335800"/>
            <a:ext cx="1849508" cy="1997414"/>
          </a:xfrm>
          <a:prstGeom prst="rect">
            <a:avLst/>
          </a:prstGeom>
        </p:spPr>
      </p:pic>
      <p:pic>
        <p:nvPicPr>
          <p:cNvPr id="127" name="Picture 126" descr="A person wearing a suit and tie&#10;&#10;Description automatically generated">
            <a:extLst>
              <a:ext uri="{FF2B5EF4-FFF2-40B4-BE49-F238E27FC236}">
                <a16:creationId xmlns:a16="http://schemas.microsoft.com/office/drawing/2014/main" id="{47490FC3-A2F3-C944-9F7D-9241B121180B}"/>
              </a:ext>
            </a:extLst>
          </p:cNvPr>
          <p:cNvPicPr>
            <a:picLocks noChangeAspect="1"/>
          </p:cNvPicPr>
          <p:nvPr/>
        </p:nvPicPr>
        <p:blipFill rotWithShape="1">
          <a:blip r:embed="rId4"/>
          <a:srcRect l="2493" t="240" r="7226" b="36686"/>
          <a:stretch/>
        </p:blipFill>
        <p:spPr>
          <a:xfrm>
            <a:off x="4971454" y="1343358"/>
            <a:ext cx="1838758" cy="1989855"/>
          </a:xfrm>
          <a:prstGeom prst="rect">
            <a:avLst/>
          </a:prstGeom>
        </p:spPr>
      </p:pic>
      <p:pic>
        <p:nvPicPr>
          <p:cNvPr id="128" name="Picture 127">
            <a:extLst>
              <a:ext uri="{FF2B5EF4-FFF2-40B4-BE49-F238E27FC236}">
                <a16:creationId xmlns:a16="http://schemas.microsoft.com/office/drawing/2014/main" id="{43A13D7E-C735-1D42-9684-26CCBE312572}"/>
              </a:ext>
            </a:extLst>
          </p:cNvPr>
          <p:cNvPicPr>
            <a:picLocks noChangeAspect="1"/>
          </p:cNvPicPr>
          <p:nvPr/>
        </p:nvPicPr>
        <p:blipFill rotWithShape="1">
          <a:blip r:embed="rId5"/>
          <a:srcRect l="1" t="7557" r="2384" b="11111"/>
          <a:stretch/>
        </p:blipFill>
        <p:spPr>
          <a:xfrm>
            <a:off x="7095568" y="1343358"/>
            <a:ext cx="1832912" cy="1996062"/>
          </a:xfrm>
          <a:prstGeom prst="rect">
            <a:avLst/>
          </a:prstGeom>
        </p:spPr>
      </p:pic>
    </p:spTree>
    <p:extLst>
      <p:ext uri="{BB962C8B-B14F-4D97-AF65-F5344CB8AC3E}">
        <p14:creationId xmlns:p14="http://schemas.microsoft.com/office/powerpoint/2010/main" val="272749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81014" y="0"/>
            <a:ext cx="7633742" cy="1119099"/>
          </a:xfrm>
        </p:spPr>
        <p:txBody>
          <a:bodyPr vert="horz" lIns="91440" tIns="45720" rIns="91440" bIns="45720" rtlCol="0" anchor="ctr">
            <a:normAutofit/>
          </a:bodyPr>
          <a:lstStyle/>
          <a:p>
            <a:pPr defTabSz="914400">
              <a:spcBef>
                <a:spcPct val="0"/>
              </a:spcBef>
            </a:pPr>
            <a:r>
              <a:rPr lang="en-US" sz="4000" spc="200" dirty="0"/>
              <a:t>Dashboard</a:t>
            </a:r>
            <a:r>
              <a:rPr lang="en-US" altLang="zh-CN" sz="4000" spc="200" dirty="0"/>
              <a:t>:</a:t>
            </a:r>
            <a:r>
              <a:rPr lang="zh-CN" altLang="en-US" sz="4000" spc="200" dirty="0"/>
              <a:t> </a:t>
            </a:r>
            <a:r>
              <a:rPr lang="en-US" altLang="zh-CN" sz="4000" spc="200" dirty="0"/>
              <a:t>xxx</a:t>
            </a:r>
            <a:endParaRPr lang="en-US" sz="4000" spc="200" dirty="0"/>
          </a:p>
        </p:txBody>
      </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slide4" descr="Dashboard 3">
            <a:extLst>
              <a:ext uri="{FF2B5EF4-FFF2-40B4-BE49-F238E27FC236}">
                <a16:creationId xmlns:a16="http://schemas.microsoft.com/office/drawing/2014/main" id="{2F7DF7DF-D7AD-2848-AD7D-F76532A17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668" y="890499"/>
            <a:ext cx="5300663" cy="4240530"/>
          </a:xfrm>
          <a:prstGeom prst="rect">
            <a:avLst/>
          </a:prstGeom>
        </p:spPr>
      </p:pic>
    </p:spTree>
    <p:extLst>
      <p:ext uri="{BB962C8B-B14F-4D97-AF65-F5344CB8AC3E}">
        <p14:creationId xmlns:p14="http://schemas.microsoft.com/office/powerpoint/2010/main" val="2870349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81014" y="0"/>
            <a:ext cx="7633742" cy="1119099"/>
          </a:xfrm>
        </p:spPr>
        <p:txBody>
          <a:bodyPr vert="horz" lIns="91440" tIns="45720" rIns="91440" bIns="45720" rtlCol="0" anchor="ctr">
            <a:normAutofit/>
          </a:bodyPr>
          <a:lstStyle/>
          <a:p>
            <a:pPr defTabSz="914400">
              <a:spcBef>
                <a:spcPct val="0"/>
              </a:spcBef>
            </a:pPr>
            <a:r>
              <a:rPr lang="en-US" sz="4000" spc="200" dirty="0"/>
              <a:t>Dashboard</a:t>
            </a:r>
            <a:r>
              <a:rPr lang="en-US" altLang="zh-CN" sz="4000" spc="200" dirty="0"/>
              <a:t>:</a:t>
            </a:r>
            <a:r>
              <a:rPr lang="zh-CN" altLang="en-US" sz="4000" spc="200" dirty="0"/>
              <a:t> </a:t>
            </a:r>
            <a:r>
              <a:rPr lang="en-US" altLang="zh-CN" sz="4000" spc="200" dirty="0"/>
              <a:t>xxx</a:t>
            </a:r>
            <a:endParaRPr lang="en-US" sz="4000" spc="200" dirty="0"/>
          </a:p>
        </p:txBody>
      </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slide5" descr="Dashboard 4">
            <a:extLst>
              <a:ext uri="{FF2B5EF4-FFF2-40B4-BE49-F238E27FC236}">
                <a16:creationId xmlns:a16="http://schemas.microsoft.com/office/drawing/2014/main" id="{3EC493F9-413D-064E-AD6F-83841D59A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236" y="852678"/>
            <a:ext cx="5363528" cy="4290822"/>
          </a:xfrm>
          <a:prstGeom prst="rect">
            <a:avLst/>
          </a:prstGeom>
        </p:spPr>
      </p:pic>
    </p:spTree>
    <p:extLst>
      <p:ext uri="{BB962C8B-B14F-4D97-AF65-F5344CB8AC3E}">
        <p14:creationId xmlns:p14="http://schemas.microsoft.com/office/powerpoint/2010/main" val="1083473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61D714-3AEA-43B9-B260-5D66A6995277}"/>
              </a:ext>
            </a:extLst>
          </p:cNvPr>
          <p:cNvSpPr/>
          <p:nvPr/>
        </p:nvSpPr>
        <p:spPr>
          <a:xfrm>
            <a:off x="741321" y="149879"/>
            <a:ext cx="5633786"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Random Forest Regressor</a:t>
            </a:r>
          </a:p>
        </p:txBody>
      </p:sp>
      <p:grpSp>
        <p:nvGrpSpPr>
          <p:cNvPr id="2" name="Group 1">
            <a:extLst>
              <a:ext uri="{FF2B5EF4-FFF2-40B4-BE49-F238E27FC236}">
                <a16:creationId xmlns:a16="http://schemas.microsoft.com/office/drawing/2014/main" id="{79465CD8-B499-C342-B46A-4B577832AA2B}"/>
              </a:ext>
            </a:extLst>
          </p:cNvPr>
          <p:cNvGrpSpPr/>
          <p:nvPr/>
        </p:nvGrpSpPr>
        <p:grpSpPr>
          <a:xfrm>
            <a:off x="749240" y="894770"/>
            <a:ext cx="7645520" cy="4300231"/>
            <a:chOff x="749240" y="894770"/>
            <a:chExt cx="7645520" cy="4300231"/>
          </a:xfrm>
        </p:grpSpPr>
        <p:sp>
          <p:nvSpPr>
            <p:cNvPr id="8" name="TextBox 7">
              <a:extLst>
                <a:ext uri="{FF2B5EF4-FFF2-40B4-BE49-F238E27FC236}">
                  <a16:creationId xmlns:a16="http://schemas.microsoft.com/office/drawing/2014/main" id="{C3578034-19A7-B344-BD74-907F9CC0ADFC}"/>
                </a:ext>
              </a:extLst>
            </p:cNvPr>
            <p:cNvSpPr txBox="1"/>
            <p:nvPr/>
          </p:nvSpPr>
          <p:spPr>
            <a:xfrm>
              <a:off x="1975198" y="4894919"/>
              <a:ext cx="2033460" cy="300082"/>
            </a:xfrm>
            <a:prstGeom prst="rect">
              <a:avLst/>
            </a:prstGeom>
            <a:noFill/>
          </p:spPr>
          <p:txBody>
            <a:bodyPr wrap="square" rtlCol="0">
              <a:spAutoFit/>
            </a:bodyPr>
            <a:lstStyle/>
            <a:p>
              <a:r>
                <a:rPr lang="en-US" sz="1350" dirty="0"/>
                <a:t>Important Features</a:t>
              </a:r>
            </a:p>
          </p:txBody>
        </p:sp>
        <p:grpSp>
          <p:nvGrpSpPr>
            <p:cNvPr id="10" name="Group 9">
              <a:extLst>
                <a:ext uri="{FF2B5EF4-FFF2-40B4-BE49-F238E27FC236}">
                  <a16:creationId xmlns:a16="http://schemas.microsoft.com/office/drawing/2014/main" id="{75BD3FB0-E4AA-3E4C-8804-4528AF6C7B03}"/>
                </a:ext>
              </a:extLst>
            </p:cNvPr>
            <p:cNvGrpSpPr/>
            <p:nvPr/>
          </p:nvGrpSpPr>
          <p:grpSpPr>
            <a:xfrm>
              <a:off x="749240" y="894770"/>
              <a:ext cx="7645520" cy="4000149"/>
              <a:chOff x="749240" y="894770"/>
              <a:chExt cx="7645520" cy="4000149"/>
            </a:xfrm>
          </p:grpSpPr>
          <p:grpSp>
            <p:nvGrpSpPr>
              <p:cNvPr id="11" name="Group 10">
                <a:extLst>
                  <a:ext uri="{FF2B5EF4-FFF2-40B4-BE49-F238E27FC236}">
                    <a16:creationId xmlns:a16="http://schemas.microsoft.com/office/drawing/2014/main" id="{DD012F85-810B-D544-89F7-FBB4143AEE72}"/>
                  </a:ext>
                </a:extLst>
              </p:cNvPr>
              <p:cNvGrpSpPr/>
              <p:nvPr/>
            </p:nvGrpSpPr>
            <p:grpSpPr>
              <a:xfrm>
                <a:off x="749240" y="894770"/>
                <a:ext cx="7645520" cy="3663824"/>
                <a:chOff x="749240" y="806860"/>
                <a:chExt cx="7645520" cy="3663824"/>
              </a:xfrm>
            </p:grpSpPr>
            <p:pic>
              <p:nvPicPr>
                <p:cNvPr id="14" name="Picture 6">
                  <a:extLst>
                    <a:ext uri="{FF2B5EF4-FFF2-40B4-BE49-F238E27FC236}">
                      <a16:creationId xmlns:a16="http://schemas.microsoft.com/office/drawing/2014/main" id="{E3A287A6-E59A-F246-A693-BD6C63E65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40" y="806860"/>
                  <a:ext cx="7645520" cy="36638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automatically generated">
                  <a:extLst>
                    <a:ext uri="{FF2B5EF4-FFF2-40B4-BE49-F238E27FC236}">
                      <a16:creationId xmlns:a16="http://schemas.microsoft.com/office/drawing/2014/main" id="{745CE4ED-A782-4747-ADE3-D32C18B4F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52" y="1490305"/>
                  <a:ext cx="3621260" cy="1235090"/>
                </a:xfrm>
                <a:prstGeom prst="rect">
                  <a:avLst/>
                </a:prstGeom>
              </p:spPr>
            </p:pic>
            <p:pic>
              <p:nvPicPr>
                <p:cNvPr id="16" name="Picture 15" descr="A picture containing indoor, table, keyboard, computer&#10;&#10;Description automatically generated">
                  <a:extLst>
                    <a:ext uri="{FF2B5EF4-FFF2-40B4-BE49-F238E27FC236}">
                      <a16:creationId xmlns:a16="http://schemas.microsoft.com/office/drawing/2014/main" id="{FBDF657B-161D-A94E-9DB6-E15515C89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2269" y="1304896"/>
                  <a:ext cx="1974802" cy="2533709"/>
                </a:xfrm>
                <a:prstGeom prst="rect">
                  <a:avLst/>
                </a:prstGeom>
              </p:spPr>
            </p:pic>
          </p:grpSp>
          <p:sp>
            <p:nvSpPr>
              <p:cNvPr id="13" name="Right Brace 12">
                <a:extLst>
                  <a:ext uri="{FF2B5EF4-FFF2-40B4-BE49-F238E27FC236}">
                    <a16:creationId xmlns:a16="http://schemas.microsoft.com/office/drawing/2014/main" id="{644DD22D-BDE7-D841-8E7E-143429854978}"/>
                  </a:ext>
                </a:extLst>
              </p:cNvPr>
              <p:cNvSpPr/>
              <p:nvPr/>
            </p:nvSpPr>
            <p:spPr>
              <a:xfrm rot="5400000">
                <a:off x="2639386" y="3394655"/>
                <a:ext cx="277000" cy="272352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Tree>
    <p:extLst>
      <p:ext uri="{BB962C8B-B14F-4D97-AF65-F5344CB8AC3E}">
        <p14:creationId xmlns:p14="http://schemas.microsoft.com/office/powerpoint/2010/main" val="1137440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EDBCB7F-2D71-42E0-A2D2-8D5987E21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47" y="829597"/>
            <a:ext cx="8293894" cy="37486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keyboard&#10;&#10;Description automatically generated">
            <a:extLst>
              <a:ext uri="{FF2B5EF4-FFF2-40B4-BE49-F238E27FC236}">
                <a16:creationId xmlns:a16="http://schemas.microsoft.com/office/drawing/2014/main" id="{67196C85-56A0-49CE-ACA8-F8B4A16F6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099" y="1418627"/>
            <a:ext cx="1758088" cy="179189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C9739F6-E174-4561-AB57-EFB80FCAF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6082" y="1547651"/>
            <a:ext cx="4118051" cy="1277547"/>
          </a:xfrm>
          <a:prstGeom prst="rect">
            <a:avLst/>
          </a:prstGeom>
        </p:spPr>
      </p:pic>
      <p:sp>
        <p:nvSpPr>
          <p:cNvPr id="6" name="Right Brace 5">
            <a:extLst>
              <a:ext uri="{FF2B5EF4-FFF2-40B4-BE49-F238E27FC236}">
                <a16:creationId xmlns:a16="http://schemas.microsoft.com/office/drawing/2014/main" id="{B49C1C87-66E3-4E43-9C98-2796CEF72607}"/>
              </a:ext>
            </a:extLst>
          </p:cNvPr>
          <p:cNvSpPr/>
          <p:nvPr/>
        </p:nvSpPr>
        <p:spPr>
          <a:xfrm rot="5400000">
            <a:off x="2639386" y="3394655"/>
            <a:ext cx="277000" cy="272352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C3578034-19A7-B344-BD74-907F9CC0ADFC}"/>
              </a:ext>
            </a:extLst>
          </p:cNvPr>
          <p:cNvSpPr txBox="1"/>
          <p:nvPr/>
        </p:nvSpPr>
        <p:spPr>
          <a:xfrm>
            <a:off x="1975198" y="4894919"/>
            <a:ext cx="2033460" cy="300082"/>
          </a:xfrm>
          <a:prstGeom prst="rect">
            <a:avLst/>
          </a:prstGeom>
          <a:noFill/>
        </p:spPr>
        <p:txBody>
          <a:bodyPr wrap="square" rtlCol="0">
            <a:spAutoFit/>
          </a:bodyPr>
          <a:lstStyle/>
          <a:p>
            <a:r>
              <a:rPr lang="en-US" sz="1350" dirty="0"/>
              <a:t>Important Features</a:t>
            </a:r>
          </a:p>
        </p:txBody>
      </p:sp>
      <p:sp>
        <p:nvSpPr>
          <p:cNvPr id="9" name="Rectangle 8">
            <a:extLst>
              <a:ext uri="{FF2B5EF4-FFF2-40B4-BE49-F238E27FC236}">
                <a16:creationId xmlns:a16="http://schemas.microsoft.com/office/drawing/2014/main" id="{BA61D714-3AEA-43B9-B260-5D66A6995277}"/>
              </a:ext>
            </a:extLst>
          </p:cNvPr>
          <p:cNvSpPr/>
          <p:nvPr/>
        </p:nvSpPr>
        <p:spPr>
          <a:xfrm>
            <a:off x="741321" y="149879"/>
            <a:ext cx="5633786"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Random Forest Regressor</a:t>
            </a:r>
          </a:p>
        </p:txBody>
      </p:sp>
    </p:spTree>
    <p:extLst>
      <p:ext uri="{BB962C8B-B14F-4D97-AF65-F5344CB8AC3E}">
        <p14:creationId xmlns:p14="http://schemas.microsoft.com/office/powerpoint/2010/main" val="2555278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0C8769C-915D-4C51-BDDE-B3CEE06FF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13" y="1223010"/>
            <a:ext cx="8133705" cy="37457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9774C42-3C98-444D-8866-F87F6343FC0B}"/>
              </a:ext>
            </a:extLst>
          </p:cNvPr>
          <p:cNvSpPr/>
          <p:nvPr/>
        </p:nvSpPr>
        <p:spPr>
          <a:xfrm>
            <a:off x="772859" y="174781"/>
            <a:ext cx="4832811" cy="1546577"/>
          </a:xfrm>
          <a:prstGeom prst="rect">
            <a:avLst/>
          </a:prstGeom>
          <a:noFill/>
        </p:spPr>
        <p:txBody>
          <a:bodyPr wrap="square" lIns="68580" tIns="34290" rIns="68580" bIns="34290">
            <a:spAutoFit/>
          </a:bodyPr>
          <a:lstStyle/>
          <a:p>
            <a:pPr algn="ctr"/>
            <a:r>
              <a:rPr lang="en-US" sz="4050" dirty="0">
                <a:ln w="0"/>
                <a:effectLst>
                  <a:outerShdw blurRad="38100" dist="19050" dir="2700000" algn="tl" rotWithShape="0">
                    <a:schemeClr val="dk1">
                      <a:alpha val="40000"/>
                    </a:schemeClr>
                  </a:outerShdw>
                </a:effectLst>
              </a:rPr>
              <a:t>Time Series Forecast</a:t>
            </a:r>
          </a:p>
          <a:p>
            <a:pPr algn="ctr"/>
            <a:r>
              <a:rPr lang="en-US" sz="1500" dirty="0">
                <a:ln w="0"/>
                <a:effectLst>
                  <a:outerShdw blurRad="38100" dist="19050" dir="2700000" algn="tl" rotWithShape="0">
                    <a:schemeClr val="dk1">
                      <a:alpha val="40000"/>
                    </a:schemeClr>
                  </a:outerShdw>
                </a:effectLst>
              </a:rPr>
              <a:t>(Facebook Prophet)</a:t>
            </a:r>
          </a:p>
          <a:p>
            <a:pPr algn="ctr"/>
            <a:endParaRPr lang="en-US" sz="405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5049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CF50EA0-48D2-46B1-826D-A3028DC9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722" y="1164866"/>
            <a:ext cx="6683510" cy="34377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8B9DFC-1B3A-564B-960E-FE25AB1C1F9C}"/>
              </a:ext>
            </a:extLst>
          </p:cNvPr>
          <p:cNvSpPr txBox="1"/>
          <p:nvPr/>
        </p:nvSpPr>
        <p:spPr>
          <a:xfrm>
            <a:off x="1685579" y="4511178"/>
            <a:ext cx="5907797" cy="507831"/>
          </a:xfrm>
          <a:prstGeom prst="rect">
            <a:avLst/>
          </a:prstGeom>
          <a:noFill/>
        </p:spPr>
        <p:txBody>
          <a:bodyPr wrap="square" rtlCol="0">
            <a:spAutoFit/>
          </a:bodyPr>
          <a:lstStyle/>
          <a:p>
            <a:pPr lvl="0">
              <a:defRPr/>
            </a:pPr>
            <a:endParaRPr lang="en-US" sz="1350" dirty="0"/>
          </a:p>
          <a:p>
            <a:pPr marL="214313" indent="-214313">
              <a:buFont typeface="Arial" panose="020B0604020202020204" pitchFamily="34" charset="0"/>
              <a:buChar char="•"/>
              <a:defRPr/>
            </a:pPr>
            <a:r>
              <a:rPr lang="en-US" sz="1350" dirty="0"/>
              <a:t>Facebook Prophet produces same weekly pattern as our analysis </a:t>
            </a:r>
          </a:p>
        </p:txBody>
      </p:sp>
      <p:sp>
        <p:nvSpPr>
          <p:cNvPr id="4" name="Rectangle 3">
            <a:extLst>
              <a:ext uri="{FF2B5EF4-FFF2-40B4-BE49-F238E27FC236}">
                <a16:creationId xmlns:a16="http://schemas.microsoft.com/office/drawing/2014/main" id="{397B907A-8E13-4A85-8576-3C8512C88519}"/>
              </a:ext>
            </a:extLst>
          </p:cNvPr>
          <p:cNvSpPr/>
          <p:nvPr/>
        </p:nvSpPr>
        <p:spPr>
          <a:xfrm>
            <a:off x="772859" y="174782"/>
            <a:ext cx="4663846" cy="1546577"/>
          </a:xfrm>
          <a:prstGeom prst="rect">
            <a:avLst/>
          </a:prstGeom>
          <a:noFill/>
        </p:spPr>
        <p:txBody>
          <a:bodyPr wrap="square" lIns="68580" tIns="34290" rIns="68580" bIns="34290">
            <a:spAutoFit/>
          </a:bodyPr>
          <a:lstStyle/>
          <a:p>
            <a:pPr algn="ctr"/>
            <a:r>
              <a:rPr lang="en-US" sz="4050" dirty="0">
                <a:ln w="0"/>
                <a:effectLst>
                  <a:outerShdw blurRad="38100" dist="19050" dir="2700000" algn="tl" rotWithShape="0">
                    <a:schemeClr val="dk1">
                      <a:alpha val="40000"/>
                    </a:schemeClr>
                  </a:outerShdw>
                </a:effectLst>
              </a:rPr>
              <a:t>Time Series Forecast</a:t>
            </a:r>
          </a:p>
          <a:p>
            <a:pPr algn="ctr"/>
            <a:r>
              <a:rPr lang="en-US" sz="1500" dirty="0">
                <a:ln w="0"/>
                <a:effectLst>
                  <a:outerShdw blurRad="38100" dist="19050" dir="2700000" algn="tl" rotWithShape="0">
                    <a:schemeClr val="dk1">
                      <a:alpha val="40000"/>
                    </a:schemeClr>
                  </a:outerShdw>
                </a:effectLst>
              </a:rPr>
              <a:t>(Facebook Prophet)</a:t>
            </a:r>
          </a:p>
          <a:p>
            <a:pPr algn="ctr"/>
            <a:endParaRPr lang="en-US" sz="405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4034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935058" cy="3296241"/>
          </a:xfrm>
        </p:spPr>
        <p:txBody>
          <a:bodyPr vert="horz" lIns="91440" tIns="45720" rIns="91440" bIns="45720" rtlCol="0" anchor="ctr">
            <a:normAutofit/>
          </a:bodyPr>
          <a:lstStyle/>
          <a:p>
            <a:pPr algn="ctr" defTabSz="914400">
              <a:spcBef>
                <a:spcPct val="0"/>
              </a:spcBef>
            </a:pPr>
            <a:r>
              <a:rPr lang="en-US" sz="4800" spc="800" dirty="0">
                <a:solidFill>
                  <a:schemeClr val="accent1">
                    <a:lumMod val="20000"/>
                    <a:lumOff val="80000"/>
                  </a:schemeClr>
                </a:solidFill>
              </a:rPr>
              <a:t>Conclusion </a:t>
            </a:r>
            <a:br>
              <a:rPr lang="en-US" sz="4800" spc="800" dirty="0">
                <a:solidFill>
                  <a:schemeClr val="accent1">
                    <a:lumMod val="20000"/>
                    <a:lumOff val="80000"/>
                  </a:schemeClr>
                </a:solidFill>
              </a:rPr>
            </a:br>
            <a:r>
              <a:rPr lang="en-US" sz="4800" spc="800" dirty="0">
                <a:solidFill>
                  <a:schemeClr val="accent1">
                    <a:lumMod val="20000"/>
                    <a:lumOff val="80000"/>
                  </a:schemeClr>
                </a:solidFill>
              </a:rPr>
              <a:t>&amp; RECOMMENDATIONS</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72532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0732-7F3D-4C48-9E38-989701160AF5}"/>
              </a:ext>
            </a:extLst>
          </p:cNvPr>
          <p:cNvSpPr>
            <a:spLocks noGrp="1"/>
          </p:cNvSpPr>
          <p:nvPr>
            <p:ph type="title"/>
          </p:nvPr>
        </p:nvSpPr>
        <p:spPr>
          <a:xfrm>
            <a:off x="938759" y="483830"/>
            <a:ext cx="2538247" cy="4066077"/>
          </a:xfrm>
        </p:spPr>
        <p:txBody>
          <a:bodyPr anchor="ctr">
            <a:normAutofit/>
          </a:bodyPr>
          <a:lstStyle/>
          <a:p>
            <a:r>
              <a:rPr lang="en-US" sz="2100"/>
              <a:t>Conclusion / Recommendation</a:t>
            </a:r>
          </a:p>
        </p:txBody>
      </p:sp>
      <p:graphicFrame>
        <p:nvGraphicFramePr>
          <p:cNvPr id="6" name="Content Placeholder 2">
            <a:extLst>
              <a:ext uri="{FF2B5EF4-FFF2-40B4-BE49-F238E27FC236}">
                <a16:creationId xmlns:a16="http://schemas.microsoft.com/office/drawing/2014/main" id="{2515BFA6-0ABF-4A32-863A-FB1AC7F89321}"/>
              </a:ext>
            </a:extLst>
          </p:cNvPr>
          <p:cNvGraphicFramePr>
            <a:graphicFrameLocks noGrp="1"/>
          </p:cNvGraphicFramePr>
          <p:nvPr>
            <p:ph idx="1"/>
            <p:extLst>
              <p:ext uri="{D42A27DB-BD31-4B8C-83A1-F6EECF244321}">
                <p14:modId xmlns:p14="http://schemas.microsoft.com/office/powerpoint/2010/main" val="888037864"/>
              </p:ext>
            </p:extLst>
          </p:nvPr>
        </p:nvGraphicFramePr>
        <p:xfrm>
          <a:off x="3639978" y="133111"/>
          <a:ext cx="4909662" cy="4877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391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0732-7F3D-4C48-9E38-989701160AF5}"/>
              </a:ext>
            </a:extLst>
          </p:cNvPr>
          <p:cNvSpPr>
            <a:spLocks noGrp="1"/>
          </p:cNvSpPr>
          <p:nvPr>
            <p:ph type="title"/>
          </p:nvPr>
        </p:nvSpPr>
        <p:spPr>
          <a:xfrm>
            <a:off x="938759" y="483830"/>
            <a:ext cx="2538247" cy="4066077"/>
          </a:xfrm>
        </p:spPr>
        <p:txBody>
          <a:bodyPr anchor="ctr">
            <a:normAutofit/>
          </a:bodyPr>
          <a:lstStyle/>
          <a:p>
            <a:r>
              <a:rPr lang="en-US" sz="2100"/>
              <a:t>Conclusion / Recommendation</a:t>
            </a:r>
          </a:p>
        </p:txBody>
      </p:sp>
      <p:graphicFrame>
        <p:nvGraphicFramePr>
          <p:cNvPr id="5" name="Content Placeholder 2">
            <a:extLst>
              <a:ext uri="{FF2B5EF4-FFF2-40B4-BE49-F238E27FC236}">
                <a16:creationId xmlns:a16="http://schemas.microsoft.com/office/drawing/2014/main" id="{3402C3FC-B5E1-498C-A7F2-B18D19076679}"/>
              </a:ext>
            </a:extLst>
          </p:cNvPr>
          <p:cNvGraphicFramePr>
            <a:graphicFrameLocks noGrp="1"/>
          </p:cNvGraphicFramePr>
          <p:nvPr>
            <p:ph idx="1"/>
            <p:extLst>
              <p:ext uri="{D42A27DB-BD31-4B8C-83A1-F6EECF244321}">
                <p14:modId xmlns:p14="http://schemas.microsoft.com/office/powerpoint/2010/main" val="1122583385"/>
              </p:ext>
            </p:extLst>
          </p:nvPr>
        </p:nvGraphicFramePr>
        <p:xfrm>
          <a:off x="3477006" y="483392"/>
          <a:ext cx="5301234" cy="4408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659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3">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5500" spc="800" dirty="0">
                <a:solidFill>
                  <a:schemeClr val="accent1">
                    <a:lumMod val="20000"/>
                    <a:lumOff val="80000"/>
                  </a:schemeClr>
                </a:solidFill>
              </a:rPr>
              <a:t>Future work</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51411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B1F138-A9A3-C041-8268-C960745257C0}"/>
              </a:ext>
            </a:extLst>
          </p:cNvPr>
          <p:cNvPicPr>
            <a:picLocks noChangeAspect="1"/>
          </p:cNvPicPr>
          <p:nvPr/>
        </p:nvPicPr>
        <p:blipFill rotWithShape="1">
          <a:blip r:embed="rId2">
            <a:alphaModFix amt="35000"/>
          </a:blip>
          <a:srcRect r="6201" b="-1"/>
          <a:stretch/>
        </p:blipFill>
        <p:spPr>
          <a:xfrm>
            <a:off x="0" y="22850"/>
            <a:ext cx="8975785" cy="5143490"/>
          </a:xfrm>
          <a:prstGeom prst="rect">
            <a:avLst/>
          </a:prstGeom>
        </p:spPr>
      </p:pic>
      <p:sp>
        <p:nvSpPr>
          <p:cNvPr id="16"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8" name="Rectangle 17">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938759" y="483830"/>
            <a:ext cx="2538247" cy="4056213"/>
          </a:xfrm>
        </p:spPr>
        <p:txBody>
          <a:bodyPr vert="horz" lIns="91440" tIns="45720" rIns="91440" bIns="45720" rtlCol="0" anchor="ctr">
            <a:normAutofit/>
          </a:bodyPr>
          <a:lstStyle/>
          <a:p>
            <a:pPr defTabSz="914400">
              <a:spcBef>
                <a:spcPct val="0"/>
              </a:spcBef>
            </a:pPr>
            <a:r>
              <a:rPr lang="en-US" altLang="zh-CN" sz="3200" spc="200" dirty="0"/>
              <a:t>content</a:t>
            </a:r>
            <a:endParaRPr lang="en-US" sz="3200" spc="200" dirty="0"/>
          </a:p>
        </p:txBody>
      </p:sp>
      <p:graphicFrame>
        <p:nvGraphicFramePr>
          <p:cNvPr id="5" name="Text Placeholder 2">
            <a:extLst>
              <a:ext uri="{FF2B5EF4-FFF2-40B4-BE49-F238E27FC236}">
                <a16:creationId xmlns:a16="http://schemas.microsoft.com/office/drawing/2014/main" id="{67A8F718-C7FE-4509-AEF8-E154A556399D}"/>
              </a:ext>
            </a:extLst>
          </p:cNvPr>
          <p:cNvGraphicFramePr/>
          <p:nvPr>
            <p:extLst>
              <p:ext uri="{D42A27DB-BD31-4B8C-83A1-F6EECF244321}">
                <p14:modId xmlns:p14="http://schemas.microsoft.com/office/powerpoint/2010/main" val="509759052"/>
              </p:ext>
            </p:extLst>
          </p:nvPr>
        </p:nvGraphicFramePr>
        <p:xfrm>
          <a:off x="4346638" y="543425"/>
          <a:ext cx="4584764" cy="4056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5625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FF78-1A95-4B3B-9403-6E68174F9259}"/>
              </a:ext>
            </a:extLst>
          </p:cNvPr>
          <p:cNvSpPr>
            <a:spLocks noGrp="1"/>
          </p:cNvSpPr>
          <p:nvPr>
            <p:ph type="title"/>
          </p:nvPr>
        </p:nvSpPr>
        <p:spPr>
          <a:xfrm>
            <a:off x="938759" y="483830"/>
            <a:ext cx="2538247" cy="4066077"/>
          </a:xfrm>
        </p:spPr>
        <p:txBody>
          <a:bodyPr anchor="ctr">
            <a:normAutofit/>
          </a:bodyPr>
          <a:lstStyle/>
          <a:p>
            <a:r>
              <a:rPr lang="en-US" sz="3000"/>
              <a:t>Future Work</a:t>
            </a:r>
          </a:p>
        </p:txBody>
      </p:sp>
      <p:graphicFrame>
        <p:nvGraphicFramePr>
          <p:cNvPr id="5" name="Content Placeholder 2">
            <a:extLst>
              <a:ext uri="{FF2B5EF4-FFF2-40B4-BE49-F238E27FC236}">
                <a16:creationId xmlns:a16="http://schemas.microsoft.com/office/drawing/2014/main" id="{05C2C882-0A01-4EA9-A56D-106FC6510838}"/>
              </a:ext>
            </a:extLst>
          </p:cNvPr>
          <p:cNvGraphicFramePr>
            <a:graphicFrameLocks noGrp="1"/>
          </p:cNvGraphicFramePr>
          <p:nvPr>
            <p:ph idx="1"/>
            <p:extLst>
              <p:ext uri="{D42A27DB-BD31-4B8C-83A1-F6EECF244321}">
                <p14:modId xmlns:p14="http://schemas.microsoft.com/office/powerpoint/2010/main" val="3652647763"/>
              </p:ext>
            </p:extLst>
          </p:nvPr>
        </p:nvGraphicFramePr>
        <p:xfrm>
          <a:off x="3960018" y="483393"/>
          <a:ext cx="4495800" cy="405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8936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5" name="Rectangle 21">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23">
            <a:extLst>
              <a:ext uri="{FF2B5EF4-FFF2-40B4-BE49-F238E27FC236}">
                <a16:creationId xmlns:a16="http://schemas.microsoft.com/office/drawing/2014/main" id="{75359B37-EBFA-4AA5-9264-B0DA8BBD1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1034777" y="2571750"/>
            <a:ext cx="7738813" cy="1936154"/>
          </a:xfrm>
        </p:spPr>
        <p:txBody>
          <a:bodyPr vert="horz" lIns="91440" tIns="45720" rIns="91440" bIns="45720" rtlCol="0" anchor="ctr">
            <a:normAutofit/>
          </a:bodyPr>
          <a:lstStyle/>
          <a:p>
            <a:pPr algn="ctr" defTabSz="914400">
              <a:spcBef>
                <a:spcPct val="0"/>
              </a:spcBef>
            </a:pPr>
            <a:r>
              <a:rPr lang="en-US" sz="6600" spc="800" dirty="0"/>
              <a:t>THANK YOU!</a:t>
            </a:r>
            <a:br>
              <a:rPr lang="en-US" sz="6600" spc="800" dirty="0"/>
            </a:br>
            <a:r>
              <a:rPr lang="en-US" sz="6600" spc="800" dirty="0" err="1"/>
              <a:t>anY</a:t>
            </a:r>
            <a:r>
              <a:rPr lang="en-US" sz="6600" spc="800" dirty="0"/>
              <a:t> QUESTIONS?</a:t>
            </a:r>
          </a:p>
        </p:txBody>
      </p:sp>
      <p:pic>
        <p:nvPicPr>
          <p:cNvPr id="4" name="Picture 3">
            <a:extLst>
              <a:ext uri="{FF2B5EF4-FFF2-40B4-BE49-F238E27FC236}">
                <a16:creationId xmlns:a16="http://schemas.microsoft.com/office/drawing/2014/main" id="{1D682BB4-425B-2C45-9DCF-F5BC0EF5CF0E}"/>
              </a:ext>
            </a:extLst>
          </p:cNvPr>
          <p:cNvPicPr>
            <a:picLocks noChangeAspect="1"/>
          </p:cNvPicPr>
          <p:nvPr/>
        </p:nvPicPr>
        <p:blipFill rotWithShape="1">
          <a:blip r:embed="rId3"/>
          <a:srcRect t="18709" b="46535"/>
          <a:stretch/>
        </p:blipFill>
        <p:spPr>
          <a:xfrm>
            <a:off x="20" y="10"/>
            <a:ext cx="9143980" cy="2121359"/>
          </a:xfrm>
          <a:prstGeom prst="rect">
            <a:avLst/>
          </a:prstGeom>
        </p:spPr>
      </p:pic>
      <p:sp>
        <p:nvSpPr>
          <p:cNvPr id="37" name="Rectangle 25">
            <a:extLst>
              <a:ext uri="{FF2B5EF4-FFF2-40B4-BE49-F238E27FC236}">
                <a16:creationId xmlns:a16="http://schemas.microsoft.com/office/drawing/2014/main" id="{9BFBD80D-8526-4C78-8F1F-ECCFF37F0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2598" y="2121369"/>
            <a:ext cx="8931401" cy="59531"/>
          </a:xfrm>
          <a:prstGeom prst="rect">
            <a:avLst/>
          </a:prstGeom>
          <a:solidFill>
            <a:schemeClr val="bg2"/>
          </a:solidFill>
          <a:ln w="0">
            <a:noFill/>
            <a:prstDash val="solid"/>
            <a:round/>
            <a:headEnd/>
            <a:tailEnd/>
          </a:ln>
        </p:spPr>
        <p:txBody>
          <a:bodyPr rtlCol="0" anchor="ctr"/>
          <a:lstStyle/>
          <a:p>
            <a:pPr algn="ctr"/>
            <a:endParaRPr lang="en-US"/>
          </a:p>
        </p:txBody>
      </p:sp>
      <p:sp>
        <p:nvSpPr>
          <p:cNvPr id="38" name="Freeform 6">
            <a:extLst>
              <a:ext uri="{FF2B5EF4-FFF2-40B4-BE49-F238E27FC236}">
                <a16:creationId xmlns:a16="http://schemas.microsoft.com/office/drawing/2014/main" id="{EC97ACE8-F0AE-473A-8E56-C321C2074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14624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3">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altLang="zh-CN" sz="10000" spc="800" dirty="0">
                <a:solidFill>
                  <a:schemeClr val="accent1">
                    <a:lumMod val="20000"/>
                    <a:lumOff val="80000"/>
                  </a:schemeClr>
                </a:solidFill>
              </a:rPr>
              <a:t>appendix</a:t>
            </a:r>
            <a:endParaRPr lang="en-US" sz="10000" spc="800" dirty="0">
              <a:solidFill>
                <a:schemeClr val="accent1">
                  <a:lumMod val="20000"/>
                  <a:lumOff val="80000"/>
                </a:schemeClr>
              </a:solidFill>
            </a:endParaRP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12098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27316A5-A3FB-3A42-85F1-F231B2064186}"/>
              </a:ext>
            </a:extLst>
          </p:cNvPr>
          <p:cNvSpPr>
            <a:spLocks noGrp="1"/>
          </p:cNvSpPr>
          <p:nvPr>
            <p:ph type="title"/>
          </p:nvPr>
        </p:nvSpPr>
        <p:spPr>
          <a:xfrm>
            <a:off x="754376" y="0"/>
            <a:ext cx="8001003" cy="834972"/>
          </a:xfrm>
        </p:spPr>
        <p:txBody>
          <a:bodyPr anchor="b">
            <a:normAutofit/>
          </a:bodyPr>
          <a:lstStyle/>
          <a:p>
            <a:r>
              <a:rPr lang="en-US" dirty="0"/>
              <a:t>reference</a:t>
            </a:r>
          </a:p>
        </p:txBody>
      </p:sp>
      <p:sp>
        <p:nvSpPr>
          <p:cNvPr id="8" name="Content Placeholder 2">
            <a:extLst>
              <a:ext uri="{FF2B5EF4-FFF2-40B4-BE49-F238E27FC236}">
                <a16:creationId xmlns:a16="http://schemas.microsoft.com/office/drawing/2014/main" id="{A6614B8D-EE1C-AB4E-A29C-9AA1175CECD6}"/>
              </a:ext>
            </a:extLst>
          </p:cNvPr>
          <p:cNvSpPr>
            <a:spLocks noGrp="1"/>
          </p:cNvSpPr>
          <p:nvPr>
            <p:ph idx="1"/>
          </p:nvPr>
        </p:nvSpPr>
        <p:spPr>
          <a:xfrm>
            <a:off x="571497" y="834972"/>
            <a:ext cx="8366763" cy="3850278"/>
          </a:xfrm>
        </p:spPr>
        <p:txBody>
          <a:bodyPr>
            <a:noAutofit/>
          </a:bodyPr>
          <a:lstStyle/>
          <a:p>
            <a:pPr marL="214313" indent="-214313">
              <a:lnSpc>
                <a:spcPct val="100000"/>
              </a:lnSpc>
            </a:pPr>
            <a:r>
              <a:rPr lang="en-US" sz="1050" dirty="0"/>
              <a:t>Jonathan Levy. (2018). Transportation Network Providers – Trips [Data File]. Available from Chicago Data Portal:  </a:t>
            </a:r>
            <a:r>
              <a:rPr lang="en-US" sz="1050" dirty="0">
                <a:hlinkClick r:id="rId3"/>
              </a:rPr>
              <a:t>https://data.cityofchicago.org/Transportation/Transportation-Network-Providers-Trips/m6dm-c72p</a:t>
            </a:r>
            <a:endParaRPr lang="en-US" sz="1050" dirty="0"/>
          </a:p>
          <a:p>
            <a:pPr marL="214313" indent="-214313">
              <a:lnSpc>
                <a:spcPct val="100000"/>
              </a:lnSpc>
            </a:pPr>
            <a:r>
              <a:rPr lang="en-US" sz="1050" dirty="0" err="1"/>
              <a:t>Menne</a:t>
            </a:r>
            <a:r>
              <a:rPr lang="en-US" sz="1050" dirty="0"/>
              <a:t>, Matthew J., </a:t>
            </a:r>
            <a:r>
              <a:rPr lang="en-US" sz="1050" dirty="0" err="1"/>
              <a:t>Durre</a:t>
            </a:r>
            <a:r>
              <a:rPr lang="en-US" sz="1050" dirty="0"/>
              <a:t> I., </a:t>
            </a:r>
            <a:r>
              <a:rPr lang="en-US" sz="1050" dirty="0" err="1"/>
              <a:t>Korzeniewski</a:t>
            </a:r>
            <a:r>
              <a:rPr lang="en-US" sz="1050" dirty="0"/>
              <a:t> B., McNeal S., Thomas K., Yin X., Anthony S., Ray R., </a:t>
            </a:r>
            <a:r>
              <a:rPr lang="en-US" sz="1050" dirty="0" err="1"/>
              <a:t>Vose</a:t>
            </a:r>
            <a:r>
              <a:rPr lang="en-US" sz="1050" dirty="0"/>
              <a:t> R., Gleason B., and Houston T. (2012). Global Historical Climatology Network - Daily (GHCN-Daily), Version 3. [indicate subset used]. NOAA National Climatic Data Center. doi:10.7289/V5D21VHZ [access date]. Available from National Centers for Environmental Information web site: </a:t>
            </a:r>
            <a:r>
              <a:rPr lang="en-US" sz="1050" u="sng" dirty="0">
                <a:hlinkClick r:id="rId4"/>
              </a:rPr>
              <a:t>https://www.ncdc.noaa.gov/cdo-web/datasets</a:t>
            </a:r>
            <a:endParaRPr lang="en-US" sz="1050" u="sng" dirty="0"/>
          </a:p>
          <a:p>
            <a:pPr marL="214313" indent="-214313">
              <a:lnSpc>
                <a:spcPct val="100000"/>
              </a:lnSpc>
            </a:pPr>
            <a:r>
              <a:rPr lang="en-US" sz="1050" dirty="0"/>
              <a:t>City of Chicago. (2013). Boundaries - Community Areas (current). Available from Chicago Data Portal Web Site:  </a:t>
            </a:r>
            <a:r>
              <a:rPr lang="en-US" sz="1050" u="sng" dirty="0">
                <a:hlinkClick r:id="rId5"/>
              </a:rPr>
              <a:t>https://data.cityofchicago.org/Facilities-Geographic-Boundaries/Boundaries-Community-Areas-current-/cauq-8yn6</a:t>
            </a:r>
            <a:endParaRPr lang="en-US" sz="1050" u="sng" dirty="0"/>
          </a:p>
          <a:p>
            <a:pPr marL="214313" indent="-214313">
              <a:lnSpc>
                <a:spcPct val="100000"/>
              </a:lnSpc>
            </a:pPr>
            <a:r>
              <a:rPr lang="en-US" sz="1050" dirty="0"/>
              <a:t>Chicago Police Department. (2019). Crimes - 2001 to present [Data File]. Available from Chicago Data Portal Web Site: </a:t>
            </a:r>
            <a:r>
              <a:rPr lang="en-US" sz="1050" u="sng" dirty="0">
                <a:hlinkClick r:id="rId6"/>
              </a:rPr>
              <a:t>https://data.cityofchicago.org/Public-Safety/Crimes-2001-to-present/ijzp-q8t2</a:t>
            </a:r>
            <a:endParaRPr lang="en-US" sz="1050" u="sng" dirty="0"/>
          </a:p>
          <a:p>
            <a:pPr marL="214313" indent="-214313">
              <a:lnSpc>
                <a:spcPct val="100000"/>
              </a:lnSpc>
            </a:pPr>
            <a:r>
              <a:rPr lang="en-US" sz="1050" dirty="0"/>
              <a:t>Chicago Metropolitan Agency for Planning. (2015). Community Data Snapshots Raw Data, June 2019 Release [Data File]. Available from CMAP Data Hub Web Site: </a:t>
            </a:r>
            <a:r>
              <a:rPr lang="en-US" sz="1050" u="sng" dirty="0">
                <a:hlinkClick r:id="rId7"/>
              </a:rPr>
              <a:t>https://datahub.cmap.illinois.gov/dataset/community-data-snapshots-raw-data</a:t>
            </a:r>
            <a:endParaRPr lang="en-US" sz="1050" u="sng" dirty="0"/>
          </a:p>
          <a:p>
            <a:pPr marL="214313" indent="-214313">
              <a:lnSpc>
                <a:spcPct val="100000"/>
              </a:lnSpc>
            </a:pPr>
            <a:r>
              <a:rPr lang="en-US" sz="1050" dirty="0"/>
              <a:t>2018-19 Chicago Bulls Schedule. (n.d.). Retrieved from </a:t>
            </a:r>
            <a:r>
              <a:rPr lang="en-US" sz="1050" dirty="0">
                <a:hlinkClick r:id="rId8"/>
              </a:rPr>
              <a:t>https://www.espn.com/nba/team/schedule/_/name/chi/season/2019/seasontype/1</a:t>
            </a:r>
            <a:endParaRPr lang="en-US" sz="1050" dirty="0"/>
          </a:p>
          <a:p>
            <a:pPr marL="214313" indent="-214313">
              <a:lnSpc>
                <a:spcPct val="100000"/>
              </a:lnSpc>
            </a:pPr>
            <a:r>
              <a:rPr lang="en-US" sz="1050" dirty="0"/>
              <a:t>Chicago Bears NFL - Bears News, Scores, Stats, Rumors &amp; More. (n.d.). Retrieved from </a:t>
            </a:r>
            <a:r>
              <a:rPr lang="en-US" sz="1050" dirty="0">
                <a:hlinkClick r:id="rId9"/>
              </a:rPr>
              <a:t>https://www.espn.com/nfl/team/_/name/chi/chicago-bears</a:t>
            </a:r>
            <a:endParaRPr lang="en-US" sz="1050" dirty="0"/>
          </a:p>
          <a:p>
            <a:pPr marL="214313" indent="-214313">
              <a:lnSpc>
                <a:spcPct val="100000"/>
              </a:lnSpc>
            </a:pPr>
            <a:r>
              <a:rPr lang="en-US" sz="1050" dirty="0"/>
              <a:t>Chicago Cubs Baseball - Cubs News, Scores, Stats, Rumors &amp; More. (n.d.). Retrieved from </a:t>
            </a:r>
            <a:r>
              <a:rPr lang="en-US" sz="1050" dirty="0">
                <a:hlinkClick r:id="rId10"/>
              </a:rPr>
              <a:t>https://www.espn.com/mlb/team/_/name/chc/chicago-cubs</a:t>
            </a:r>
            <a:endParaRPr lang="en-US" sz="1050" dirty="0"/>
          </a:p>
          <a:p>
            <a:pPr marL="214313" indent="-214313">
              <a:lnSpc>
                <a:spcPct val="100000"/>
              </a:lnSpc>
            </a:pPr>
            <a:r>
              <a:rPr lang="en-US" sz="1050" dirty="0"/>
              <a:t>Chicago White Sox Baseball - White Sox News, Scores, Stats, Rumors &amp; More. (n.d.). Retrieved from </a:t>
            </a:r>
            <a:r>
              <a:rPr lang="en-US" sz="1050" dirty="0">
                <a:hlinkClick r:id="rId11"/>
              </a:rPr>
              <a:t>https://www.espn.com/mlb/team/_/name/chw/chicago-white-sox</a:t>
            </a:r>
            <a:endParaRPr lang="en-US" sz="1050" dirty="0"/>
          </a:p>
          <a:p>
            <a:pPr marL="214313" indent="-214313">
              <a:lnSpc>
                <a:spcPct val="100000"/>
              </a:lnSpc>
            </a:pPr>
            <a:endParaRPr lang="en-US" sz="1050" u="sng" dirty="0"/>
          </a:p>
        </p:txBody>
      </p:sp>
      <p:sp>
        <p:nvSpPr>
          <p:cNvPr id="15" name="Freeform: Shape 14">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92101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Ridership vs CCA">
            <a:extLst>
              <a:ext uri="{FF2B5EF4-FFF2-40B4-BE49-F238E27FC236}">
                <a16:creationId xmlns:a16="http://schemas.microsoft.com/office/drawing/2014/main" id="{C0D32FC3-A294-44FD-9197-8F99F74E2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694" y="351539"/>
            <a:ext cx="7702924" cy="4140340"/>
          </a:xfrm>
          <a:prstGeom prst="rect">
            <a:avLst/>
          </a:prstGeom>
        </p:spPr>
      </p:pic>
      <p:sp>
        <p:nvSpPr>
          <p:cNvPr id="4" name="TextBox 3">
            <a:extLst>
              <a:ext uri="{FF2B5EF4-FFF2-40B4-BE49-F238E27FC236}">
                <a16:creationId xmlns:a16="http://schemas.microsoft.com/office/drawing/2014/main" id="{E42E35B0-0550-774B-80BB-50884C68C40F}"/>
              </a:ext>
            </a:extLst>
          </p:cNvPr>
          <p:cNvSpPr txBox="1"/>
          <p:nvPr/>
        </p:nvSpPr>
        <p:spPr>
          <a:xfrm>
            <a:off x="674474" y="4607295"/>
            <a:ext cx="401392" cy="369332"/>
          </a:xfrm>
          <a:prstGeom prst="rect">
            <a:avLst/>
          </a:prstGeom>
          <a:noFill/>
        </p:spPr>
        <p:txBody>
          <a:bodyPr wrap="none" rtlCol="0">
            <a:spAutoFit/>
          </a:bodyPr>
          <a:lstStyle/>
          <a:p>
            <a:pPr marL="214313" indent="-214313">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51565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Tip vs CCA">
            <a:extLst>
              <a:ext uri="{FF2B5EF4-FFF2-40B4-BE49-F238E27FC236}">
                <a16:creationId xmlns:a16="http://schemas.microsoft.com/office/drawing/2014/main" id="{5AA76D61-9047-49AD-9BFC-511D0E74E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37" y="349342"/>
            <a:ext cx="7535925" cy="4202276"/>
          </a:xfrm>
          <a:prstGeom prst="rect">
            <a:avLst/>
          </a:prstGeom>
        </p:spPr>
      </p:pic>
      <p:sp>
        <p:nvSpPr>
          <p:cNvPr id="2" name="TextBox 1">
            <a:extLst>
              <a:ext uri="{FF2B5EF4-FFF2-40B4-BE49-F238E27FC236}">
                <a16:creationId xmlns:a16="http://schemas.microsoft.com/office/drawing/2014/main" id="{D651A824-2513-8D4B-B120-928AD360B05E}"/>
              </a:ext>
            </a:extLst>
          </p:cNvPr>
          <p:cNvSpPr txBox="1"/>
          <p:nvPr/>
        </p:nvSpPr>
        <p:spPr>
          <a:xfrm>
            <a:off x="804037" y="4599816"/>
            <a:ext cx="7901779" cy="584775"/>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Tip are higher in CCA where </a:t>
            </a:r>
            <a:r>
              <a:rPr lang="en-US" sz="1600" dirty="0" err="1">
                <a:solidFill>
                  <a:schemeClr val="bg1"/>
                </a:solidFill>
              </a:rPr>
              <a:t>O’hare</a:t>
            </a:r>
            <a:r>
              <a:rPr lang="en-US" sz="1600" dirty="0">
                <a:solidFill>
                  <a:schemeClr val="bg1"/>
                </a:solidFill>
              </a:rPr>
              <a:t> international airport and Midway airport are located</a:t>
            </a:r>
          </a:p>
          <a:p>
            <a:pPr marL="214313" indent="-214313">
              <a:buFont typeface="Arial" panose="020B0604020202020204" pitchFamily="34" charset="0"/>
              <a:buChar char="•"/>
            </a:pPr>
            <a:r>
              <a:rPr lang="en-US" sz="1600" dirty="0">
                <a:solidFill>
                  <a:schemeClr val="bg1"/>
                </a:solidFill>
              </a:rPr>
              <a:t>Neighborhoods  with higher income tip better</a:t>
            </a:r>
          </a:p>
        </p:txBody>
      </p:sp>
    </p:spTree>
    <p:extLst>
      <p:ext uri="{BB962C8B-B14F-4D97-AF65-F5344CB8AC3E}">
        <p14:creationId xmlns:p14="http://schemas.microsoft.com/office/powerpoint/2010/main" val="2318411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Pooled Trip VS CCA">
            <a:extLst>
              <a:ext uri="{FF2B5EF4-FFF2-40B4-BE49-F238E27FC236}">
                <a16:creationId xmlns:a16="http://schemas.microsoft.com/office/drawing/2014/main" id="{A2AF4924-75EB-45BD-A507-F05AA00E7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93" y="331409"/>
            <a:ext cx="7392251" cy="4122159"/>
          </a:xfrm>
          <a:prstGeom prst="rect">
            <a:avLst/>
          </a:prstGeom>
        </p:spPr>
      </p:pic>
      <p:sp>
        <p:nvSpPr>
          <p:cNvPr id="2" name="TextBox 1">
            <a:extLst>
              <a:ext uri="{FF2B5EF4-FFF2-40B4-BE49-F238E27FC236}">
                <a16:creationId xmlns:a16="http://schemas.microsoft.com/office/drawing/2014/main" id="{BD3EDC03-CA23-7146-9CF5-BC33DDA354CA}"/>
              </a:ext>
            </a:extLst>
          </p:cNvPr>
          <p:cNvSpPr txBox="1"/>
          <p:nvPr/>
        </p:nvSpPr>
        <p:spPr>
          <a:xfrm>
            <a:off x="909193" y="4512009"/>
            <a:ext cx="7405361" cy="338554"/>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Carpool are used more in west and south lower income neighborhoods of Chicago.</a:t>
            </a:r>
          </a:p>
        </p:txBody>
      </p:sp>
    </p:spTree>
    <p:extLst>
      <p:ext uri="{BB962C8B-B14F-4D97-AF65-F5344CB8AC3E}">
        <p14:creationId xmlns:p14="http://schemas.microsoft.com/office/powerpoint/2010/main" val="1733930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Meas">
            <a:extLst>
              <a:ext uri="{FF2B5EF4-FFF2-40B4-BE49-F238E27FC236}">
                <a16:creationId xmlns:a16="http://schemas.microsoft.com/office/drawing/2014/main" id="{8993E080-1995-4971-8419-2BED76A5E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54" y="370150"/>
            <a:ext cx="6213292" cy="4247570"/>
          </a:xfrm>
          <a:prstGeom prst="rect">
            <a:avLst/>
          </a:prstGeom>
        </p:spPr>
      </p:pic>
      <p:sp>
        <p:nvSpPr>
          <p:cNvPr id="5" name="TextBox 4">
            <a:extLst>
              <a:ext uri="{FF2B5EF4-FFF2-40B4-BE49-F238E27FC236}">
                <a16:creationId xmlns:a16="http://schemas.microsoft.com/office/drawing/2014/main" id="{7421DA42-76CA-BC4E-99E9-5A6E532D7C15}"/>
              </a:ext>
            </a:extLst>
          </p:cNvPr>
          <p:cNvSpPr txBox="1"/>
          <p:nvPr/>
        </p:nvSpPr>
        <p:spPr>
          <a:xfrm>
            <a:off x="6596846" y="370150"/>
            <a:ext cx="2750994" cy="1477328"/>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Higher number of trips at daytime</a:t>
            </a:r>
          </a:p>
          <a:p>
            <a:pPr marL="214313" indent="-214313">
              <a:buFont typeface="Arial" panose="020B0604020202020204" pitchFamily="34" charset="0"/>
              <a:buChar char="•"/>
            </a:pPr>
            <a:r>
              <a:rPr lang="en-US" dirty="0">
                <a:solidFill>
                  <a:schemeClr val="bg1"/>
                </a:solidFill>
              </a:rPr>
              <a:t>Rapid decline from 2-3pm might due to rush hour or data gap</a:t>
            </a:r>
          </a:p>
        </p:txBody>
      </p:sp>
      <p:sp>
        <p:nvSpPr>
          <p:cNvPr id="6" name="TextBox 5">
            <a:extLst>
              <a:ext uri="{FF2B5EF4-FFF2-40B4-BE49-F238E27FC236}">
                <a16:creationId xmlns:a16="http://schemas.microsoft.com/office/drawing/2014/main" id="{F4B32317-969B-1741-B35C-A7A806FB1A64}"/>
              </a:ext>
            </a:extLst>
          </p:cNvPr>
          <p:cNvSpPr txBox="1"/>
          <p:nvPr/>
        </p:nvSpPr>
        <p:spPr>
          <a:xfrm>
            <a:off x="6596846" y="2110085"/>
            <a:ext cx="2547154" cy="1200329"/>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Higher tips from 5-7am, reason might be morning arrival or departure flight</a:t>
            </a:r>
          </a:p>
        </p:txBody>
      </p:sp>
      <p:sp>
        <p:nvSpPr>
          <p:cNvPr id="7" name="TextBox 6">
            <a:extLst>
              <a:ext uri="{FF2B5EF4-FFF2-40B4-BE49-F238E27FC236}">
                <a16:creationId xmlns:a16="http://schemas.microsoft.com/office/drawing/2014/main" id="{FA004F12-C328-064A-BAC1-1C5943831236}"/>
              </a:ext>
            </a:extLst>
          </p:cNvPr>
          <p:cNvSpPr txBox="1"/>
          <p:nvPr/>
        </p:nvSpPr>
        <p:spPr>
          <a:xfrm>
            <a:off x="6596846" y="3502402"/>
            <a:ext cx="2547154" cy="923330"/>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No significant difference for carpool over 24hr period</a:t>
            </a:r>
          </a:p>
        </p:txBody>
      </p:sp>
    </p:spTree>
    <p:extLst>
      <p:ext uri="{BB962C8B-B14F-4D97-AF65-F5344CB8AC3E}">
        <p14:creationId xmlns:p14="http://schemas.microsoft.com/office/powerpoint/2010/main" val="3432591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Ridership vs Weekdays">
            <a:extLst>
              <a:ext uri="{FF2B5EF4-FFF2-40B4-BE49-F238E27FC236}">
                <a16:creationId xmlns:a16="http://schemas.microsoft.com/office/drawing/2014/main" id="{B7188D7E-D217-4EA8-9CA4-F177B0A87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560" y="365759"/>
            <a:ext cx="6710280" cy="4223105"/>
          </a:xfrm>
          <a:prstGeom prst="rect">
            <a:avLst/>
          </a:prstGeom>
        </p:spPr>
      </p:pic>
      <p:sp>
        <p:nvSpPr>
          <p:cNvPr id="3" name="TextBox 2">
            <a:extLst>
              <a:ext uri="{FF2B5EF4-FFF2-40B4-BE49-F238E27FC236}">
                <a16:creationId xmlns:a16="http://schemas.microsoft.com/office/drawing/2014/main" id="{14AA0A3A-BABE-3C46-BB54-2C2CF6714938}"/>
              </a:ext>
            </a:extLst>
          </p:cNvPr>
          <p:cNvSpPr txBox="1"/>
          <p:nvPr/>
        </p:nvSpPr>
        <p:spPr>
          <a:xfrm>
            <a:off x="1102560" y="4669304"/>
            <a:ext cx="6765955" cy="338554"/>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Friday and Saturday have the most ridership due to the coming of weekends.</a:t>
            </a:r>
          </a:p>
        </p:txBody>
      </p:sp>
    </p:spTree>
    <p:extLst>
      <p:ext uri="{BB962C8B-B14F-4D97-AF65-F5344CB8AC3E}">
        <p14:creationId xmlns:p14="http://schemas.microsoft.com/office/powerpoint/2010/main" val="3270855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E2BBB-0A2B-C541-9B53-790C4954B233}"/>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4" name="slide3" descr="Sports Effect">
            <a:extLst>
              <a:ext uri="{FF2B5EF4-FFF2-40B4-BE49-F238E27FC236}">
                <a16:creationId xmlns:a16="http://schemas.microsoft.com/office/drawing/2014/main" id="{BF134A36-53D9-F540-8FA0-F475CFC76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 y="154988"/>
            <a:ext cx="2568945" cy="4613274"/>
          </a:xfrm>
          <a:prstGeom prst="rect">
            <a:avLst/>
          </a:prstGeom>
        </p:spPr>
      </p:pic>
      <p:pic>
        <p:nvPicPr>
          <p:cNvPr id="5" name="slide4" descr="Effect of Rain on Ridership/Tip">
            <a:extLst>
              <a:ext uri="{FF2B5EF4-FFF2-40B4-BE49-F238E27FC236}">
                <a16:creationId xmlns:a16="http://schemas.microsoft.com/office/drawing/2014/main" id="{2D8DE932-116A-BB42-A6DB-4D0F70E90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766" y="150542"/>
            <a:ext cx="2568945" cy="4617720"/>
          </a:xfrm>
          <a:prstGeom prst="rect">
            <a:avLst/>
          </a:prstGeom>
        </p:spPr>
      </p:pic>
      <p:sp>
        <p:nvSpPr>
          <p:cNvPr id="6" name="TextBox 5">
            <a:extLst>
              <a:ext uri="{FF2B5EF4-FFF2-40B4-BE49-F238E27FC236}">
                <a16:creationId xmlns:a16="http://schemas.microsoft.com/office/drawing/2014/main" id="{99CE9BE0-86D5-0848-B046-7557F12319D7}"/>
              </a:ext>
            </a:extLst>
          </p:cNvPr>
          <p:cNvSpPr txBox="1"/>
          <p:nvPr/>
        </p:nvSpPr>
        <p:spPr>
          <a:xfrm>
            <a:off x="6547593" y="527732"/>
            <a:ext cx="2392343" cy="4154984"/>
          </a:xfrm>
          <a:prstGeom prst="rect">
            <a:avLst/>
          </a:prstGeom>
          <a:noFill/>
        </p:spPr>
        <p:txBody>
          <a:bodyPr wrap="square" rtlCol="0">
            <a:spAutoFit/>
          </a:bodyPr>
          <a:lstStyle/>
          <a:p>
            <a:pPr marL="214313" indent="-214313">
              <a:buFont typeface="Arial" panose="020B0604020202020204" pitchFamily="34" charset="0"/>
              <a:buChar char="•"/>
            </a:pPr>
            <a:r>
              <a:rPr lang="en-US" sz="2400" dirty="0">
                <a:solidFill>
                  <a:schemeClr val="bg1"/>
                </a:solidFill>
              </a:rPr>
              <a:t>Higher Number of Trips and Tips during sports event days</a:t>
            </a:r>
          </a:p>
          <a:p>
            <a:pPr marL="214313" indent="-214313">
              <a:buFont typeface="Arial" panose="020B0604020202020204" pitchFamily="34" charset="0"/>
              <a:buChar char="•"/>
            </a:pPr>
            <a:endParaRPr lang="en-US" sz="2400" dirty="0">
              <a:solidFill>
                <a:schemeClr val="bg1"/>
              </a:solidFill>
            </a:endParaRPr>
          </a:p>
          <a:p>
            <a:pPr marL="214313" indent="-214313">
              <a:buFont typeface="Arial" panose="020B0604020202020204" pitchFamily="34" charset="0"/>
              <a:buChar char="•"/>
            </a:pPr>
            <a:r>
              <a:rPr lang="en-US" sz="2400" dirty="0">
                <a:solidFill>
                  <a:schemeClr val="bg1"/>
                </a:solidFill>
              </a:rPr>
              <a:t>No significant difference in Number of trips and Tips among rainy day</a:t>
            </a:r>
          </a:p>
          <a:p>
            <a:pPr marL="214313" indent="-214313">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749969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driving down a busy street filled with lots of traffic&#10;&#10;Description automatically generated">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9300" spc="800" dirty="0">
                <a:solidFill>
                  <a:schemeClr val="accent1">
                    <a:lumMod val="20000"/>
                    <a:lumOff val="80000"/>
                  </a:schemeClr>
                </a:solidFill>
              </a:rPr>
              <a:t>EXECUTIVE SUMMARY</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13550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Age On Ridership">
            <a:extLst>
              <a:ext uri="{FF2B5EF4-FFF2-40B4-BE49-F238E27FC236}">
                <a16:creationId xmlns:a16="http://schemas.microsoft.com/office/drawing/2014/main" id="{967979EE-6AD8-4217-B771-B02A3D070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755" y="413485"/>
            <a:ext cx="7350204" cy="4056588"/>
          </a:xfrm>
          <a:prstGeom prst="rect">
            <a:avLst/>
          </a:prstGeom>
        </p:spPr>
      </p:pic>
      <p:sp>
        <p:nvSpPr>
          <p:cNvPr id="2" name="TextBox 1">
            <a:extLst>
              <a:ext uri="{FF2B5EF4-FFF2-40B4-BE49-F238E27FC236}">
                <a16:creationId xmlns:a16="http://schemas.microsoft.com/office/drawing/2014/main" id="{C43A4FFB-1EF0-F947-A959-2A2602F03070}"/>
              </a:ext>
            </a:extLst>
          </p:cNvPr>
          <p:cNvSpPr txBox="1"/>
          <p:nvPr/>
        </p:nvSpPr>
        <p:spPr>
          <a:xfrm>
            <a:off x="786755" y="4529960"/>
            <a:ext cx="5455019" cy="400110"/>
          </a:xfrm>
          <a:prstGeom prst="rect">
            <a:avLst/>
          </a:prstGeom>
          <a:noFill/>
        </p:spPr>
        <p:txBody>
          <a:bodyPr wrap="none" rtlCol="0">
            <a:spAutoFit/>
          </a:bodyPr>
          <a:lstStyle/>
          <a:p>
            <a:pPr marL="214313" indent="-214313">
              <a:buFont typeface="Arial" panose="020B0604020202020204" pitchFamily="34" charset="0"/>
              <a:buChar char="•"/>
            </a:pPr>
            <a:r>
              <a:rPr lang="en-US" sz="2000" dirty="0">
                <a:solidFill>
                  <a:schemeClr val="bg1"/>
                </a:solidFill>
              </a:rPr>
              <a:t>Most customers are those age between 25 to 40</a:t>
            </a:r>
          </a:p>
        </p:txBody>
      </p:sp>
    </p:spTree>
    <p:extLst>
      <p:ext uri="{BB962C8B-B14F-4D97-AF65-F5344CB8AC3E}">
        <p14:creationId xmlns:p14="http://schemas.microsoft.com/office/powerpoint/2010/main" val="4060668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2B47B-03ED-6642-8F2B-5D90740B8FE8}"/>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6" name="slide6" descr="Ed/INC/TP/CR on Ridership">
            <a:extLst>
              <a:ext uri="{FF2B5EF4-FFF2-40B4-BE49-F238E27FC236}">
                <a16:creationId xmlns:a16="http://schemas.microsoft.com/office/drawing/2014/main" id="{3A355DAB-CA35-4BA3-9A64-9C88F0227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17" y="150542"/>
            <a:ext cx="6930586" cy="3946089"/>
          </a:xfrm>
          <a:prstGeom prst="rect">
            <a:avLst/>
          </a:prstGeom>
        </p:spPr>
      </p:pic>
      <p:sp>
        <p:nvSpPr>
          <p:cNvPr id="2" name="TextBox 1">
            <a:extLst>
              <a:ext uri="{FF2B5EF4-FFF2-40B4-BE49-F238E27FC236}">
                <a16:creationId xmlns:a16="http://schemas.microsoft.com/office/drawing/2014/main" id="{18AC6203-1E54-EC42-8CD1-4A025B6FFE5A}"/>
              </a:ext>
            </a:extLst>
          </p:cNvPr>
          <p:cNvSpPr txBox="1"/>
          <p:nvPr/>
        </p:nvSpPr>
        <p:spPr>
          <a:xfrm>
            <a:off x="925417" y="4221929"/>
            <a:ext cx="3134384" cy="369332"/>
          </a:xfrm>
          <a:prstGeom prst="rect">
            <a:avLst/>
          </a:prstGeom>
          <a:noFill/>
        </p:spPr>
        <p:txBody>
          <a:bodyPr wrap="none" rtlCol="0">
            <a:spAutoFit/>
          </a:bodyPr>
          <a:lstStyle/>
          <a:p>
            <a:r>
              <a:rPr lang="en-US" dirty="0">
                <a:solidFill>
                  <a:schemeClr val="bg1"/>
                </a:solidFill>
              </a:rPr>
              <a:t>Higher Education -&gt; More Trips</a:t>
            </a:r>
          </a:p>
        </p:txBody>
      </p:sp>
      <p:sp>
        <p:nvSpPr>
          <p:cNvPr id="4" name="TextBox 3">
            <a:extLst>
              <a:ext uri="{FF2B5EF4-FFF2-40B4-BE49-F238E27FC236}">
                <a16:creationId xmlns:a16="http://schemas.microsoft.com/office/drawing/2014/main" id="{96073CDB-3EF2-7746-8340-E2EA5C4CC623}"/>
              </a:ext>
            </a:extLst>
          </p:cNvPr>
          <p:cNvSpPr txBox="1"/>
          <p:nvPr/>
        </p:nvSpPr>
        <p:spPr>
          <a:xfrm>
            <a:off x="2419301" y="4594860"/>
            <a:ext cx="2906758" cy="369332"/>
          </a:xfrm>
          <a:prstGeom prst="rect">
            <a:avLst/>
          </a:prstGeom>
          <a:noFill/>
        </p:spPr>
        <p:txBody>
          <a:bodyPr wrap="none" rtlCol="0">
            <a:spAutoFit/>
          </a:bodyPr>
          <a:lstStyle/>
          <a:p>
            <a:r>
              <a:rPr lang="en-US" dirty="0">
                <a:solidFill>
                  <a:schemeClr val="bg1"/>
                </a:solidFill>
              </a:rPr>
              <a:t>Higher Income -&gt; More Trips</a:t>
            </a:r>
          </a:p>
        </p:txBody>
      </p:sp>
      <p:sp>
        <p:nvSpPr>
          <p:cNvPr id="5" name="TextBox 4">
            <a:extLst>
              <a:ext uri="{FF2B5EF4-FFF2-40B4-BE49-F238E27FC236}">
                <a16:creationId xmlns:a16="http://schemas.microsoft.com/office/drawing/2014/main" id="{5C9A454E-3AF2-5049-9F1D-074F61B63ACD}"/>
              </a:ext>
            </a:extLst>
          </p:cNvPr>
          <p:cNvSpPr txBox="1"/>
          <p:nvPr/>
        </p:nvSpPr>
        <p:spPr>
          <a:xfrm>
            <a:off x="4503420" y="4240985"/>
            <a:ext cx="3205558" cy="369332"/>
          </a:xfrm>
          <a:prstGeom prst="rect">
            <a:avLst/>
          </a:prstGeom>
          <a:noFill/>
        </p:spPr>
        <p:txBody>
          <a:bodyPr wrap="none" rtlCol="0">
            <a:spAutoFit/>
          </a:bodyPr>
          <a:lstStyle/>
          <a:p>
            <a:r>
              <a:rPr lang="en-US" dirty="0">
                <a:solidFill>
                  <a:schemeClr val="bg1"/>
                </a:solidFill>
              </a:rPr>
              <a:t>Higher Population -&gt; More Trips</a:t>
            </a:r>
          </a:p>
        </p:txBody>
      </p:sp>
      <p:sp>
        <p:nvSpPr>
          <p:cNvPr id="7" name="TextBox 6">
            <a:extLst>
              <a:ext uri="{FF2B5EF4-FFF2-40B4-BE49-F238E27FC236}">
                <a16:creationId xmlns:a16="http://schemas.microsoft.com/office/drawing/2014/main" id="{AFE0F451-1158-8A41-B125-8FDD14AE057A}"/>
              </a:ext>
            </a:extLst>
          </p:cNvPr>
          <p:cNvSpPr txBox="1"/>
          <p:nvPr/>
        </p:nvSpPr>
        <p:spPr>
          <a:xfrm>
            <a:off x="5769678" y="4600930"/>
            <a:ext cx="3374322" cy="369332"/>
          </a:xfrm>
          <a:prstGeom prst="rect">
            <a:avLst/>
          </a:prstGeom>
          <a:noFill/>
        </p:spPr>
        <p:txBody>
          <a:bodyPr wrap="none" rtlCol="0">
            <a:spAutoFit/>
          </a:bodyPr>
          <a:lstStyle/>
          <a:p>
            <a:r>
              <a:rPr lang="en-US" dirty="0">
                <a:solidFill>
                  <a:schemeClr val="bg1"/>
                </a:solidFill>
              </a:rPr>
              <a:t>Higher Crime Rate -&gt; Fewer Trips</a:t>
            </a:r>
          </a:p>
        </p:txBody>
      </p:sp>
    </p:spTree>
    <p:extLst>
      <p:ext uri="{BB962C8B-B14F-4D97-AF65-F5344CB8AC3E}">
        <p14:creationId xmlns:p14="http://schemas.microsoft.com/office/powerpoint/2010/main" val="134189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EBB067-DB63-9540-9FB1-005963759C93}"/>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9" name="slide9" descr="Tips vs Income/UNEM/EDUC">
            <a:extLst>
              <a:ext uri="{FF2B5EF4-FFF2-40B4-BE49-F238E27FC236}">
                <a16:creationId xmlns:a16="http://schemas.microsoft.com/office/drawing/2014/main" id="{011801F7-10D4-4080-8FC6-21B548A70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994" y="140187"/>
            <a:ext cx="6950869" cy="3836194"/>
          </a:xfrm>
          <a:prstGeom prst="rect">
            <a:avLst/>
          </a:prstGeom>
        </p:spPr>
      </p:pic>
      <p:sp>
        <p:nvSpPr>
          <p:cNvPr id="2" name="TextBox 1">
            <a:extLst>
              <a:ext uri="{FF2B5EF4-FFF2-40B4-BE49-F238E27FC236}">
                <a16:creationId xmlns:a16="http://schemas.microsoft.com/office/drawing/2014/main" id="{E064DE05-05A0-2E44-9E60-200A4628EC62}"/>
              </a:ext>
            </a:extLst>
          </p:cNvPr>
          <p:cNvSpPr txBox="1"/>
          <p:nvPr/>
        </p:nvSpPr>
        <p:spPr>
          <a:xfrm>
            <a:off x="863994" y="4050030"/>
            <a:ext cx="3283271" cy="400110"/>
          </a:xfrm>
          <a:prstGeom prst="rect">
            <a:avLst/>
          </a:prstGeom>
          <a:noFill/>
        </p:spPr>
        <p:txBody>
          <a:bodyPr wrap="none" rtlCol="0">
            <a:spAutoFit/>
          </a:bodyPr>
          <a:lstStyle/>
          <a:p>
            <a:r>
              <a:rPr lang="en-US" sz="2000" dirty="0">
                <a:solidFill>
                  <a:schemeClr val="bg1"/>
                </a:solidFill>
              </a:rPr>
              <a:t>Higher Income -&gt; Higher Tips</a:t>
            </a:r>
          </a:p>
        </p:txBody>
      </p:sp>
      <p:sp>
        <p:nvSpPr>
          <p:cNvPr id="4" name="TextBox 3">
            <a:extLst>
              <a:ext uri="{FF2B5EF4-FFF2-40B4-BE49-F238E27FC236}">
                <a16:creationId xmlns:a16="http://schemas.microsoft.com/office/drawing/2014/main" id="{03CABD42-6B78-FA49-BF73-740CC351CCE6}"/>
              </a:ext>
            </a:extLst>
          </p:cNvPr>
          <p:cNvSpPr txBox="1"/>
          <p:nvPr/>
        </p:nvSpPr>
        <p:spPr>
          <a:xfrm>
            <a:off x="1054337" y="4399692"/>
            <a:ext cx="4291239" cy="400110"/>
          </a:xfrm>
          <a:prstGeom prst="rect">
            <a:avLst/>
          </a:prstGeom>
          <a:noFill/>
        </p:spPr>
        <p:txBody>
          <a:bodyPr wrap="none" rtlCol="0">
            <a:spAutoFit/>
          </a:bodyPr>
          <a:lstStyle/>
          <a:p>
            <a:r>
              <a:rPr lang="en-US" sz="2000" dirty="0">
                <a:solidFill>
                  <a:schemeClr val="bg1"/>
                </a:solidFill>
              </a:rPr>
              <a:t>Higher unemployment rate -&gt; Less Tips</a:t>
            </a:r>
          </a:p>
        </p:txBody>
      </p:sp>
      <p:sp>
        <p:nvSpPr>
          <p:cNvPr id="5" name="TextBox 4">
            <a:extLst>
              <a:ext uri="{FF2B5EF4-FFF2-40B4-BE49-F238E27FC236}">
                <a16:creationId xmlns:a16="http://schemas.microsoft.com/office/drawing/2014/main" id="{94C08E48-09A0-464B-883D-7AD1351D8773}"/>
              </a:ext>
            </a:extLst>
          </p:cNvPr>
          <p:cNvSpPr txBox="1"/>
          <p:nvPr/>
        </p:nvSpPr>
        <p:spPr>
          <a:xfrm>
            <a:off x="4339428" y="4049140"/>
            <a:ext cx="3536546" cy="400110"/>
          </a:xfrm>
          <a:prstGeom prst="rect">
            <a:avLst/>
          </a:prstGeom>
          <a:noFill/>
        </p:spPr>
        <p:txBody>
          <a:bodyPr wrap="none" rtlCol="0">
            <a:spAutoFit/>
          </a:bodyPr>
          <a:lstStyle/>
          <a:p>
            <a:r>
              <a:rPr lang="en-US" sz="2000" dirty="0">
                <a:solidFill>
                  <a:schemeClr val="bg1"/>
                </a:solidFill>
              </a:rPr>
              <a:t>Higher Education -&gt; Higher Tips</a:t>
            </a:r>
          </a:p>
        </p:txBody>
      </p:sp>
      <p:sp>
        <p:nvSpPr>
          <p:cNvPr id="6" name="TextBox 5">
            <a:extLst>
              <a:ext uri="{FF2B5EF4-FFF2-40B4-BE49-F238E27FC236}">
                <a16:creationId xmlns:a16="http://schemas.microsoft.com/office/drawing/2014/main" id="{5DA7BDC7-9D51-0947-BF4C-9414DD942CA1}"/>
              </a:ext>
            </a:extLst>
          </p:cNvPr>
          <p:cNvSpPr txBox="1"/>
          <p:nvPr/>
        </p:nvSpPr>
        <p:spPr>
          <a:xfrm>
            <a:off x="5503418" y="4398091"/>
            <a:ext cx="3546801" cy="584775"/>
          </a:xfrm>
          <a:prstGeom prst="rect">
            <a:avLst/>
          </a:prstGeom>
          <a:noFill/>
        </p:spPr>
        <p:txBody>
          <a:bodyPr wrap="square" rtlCol="0">
            <a:spAutoFit/>
          </a:bodyPr>
          <a:lstStyle/>
          <a:p>
            <a:r>
              <a:rPr lang="en-US" sz="2000" dirty="0">
                <a:solidFill>
                  <a:schemeClr val="bg1"/>
                </a:solidFill>
              </a:rPr>
              <a:t>Longer Distance -&gt; Higher Tips</a:t>
            </a:r>
          </a:p>
          <a:p>
            <a:r>
              <a:rPr lang="en-US" sz="1200" dirty="0">
                <a:solidFill>
                  <a:schemeClr val="bg1"/>
                </a:solidFill>
              </a:rPr>
              <a:t>Explaining higher tips in O’Hare and Midway airport</a:t>
            </a:r>
          </a:p>
        </p:txBody>
      </p:sp>
    </p:spTree>
    <p:extLst>
      <p:ext uri="{BB962C8B-B14F-4D97-AF65-F5344CB8AC3E}">
        <p14:creationId xmlns:p14="http://schemas.microsoft.com/office/powerpoint/2010/main" val="3843900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ADB180-3DCE-7949-BD4C-E8B38072DEB1}"/>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13" name="slide13" descr="CR/UEMP/INC on PooledTrips">
            <a:extLst>
              <a:ext uri="{FF2B5EF4-FFF2-40B4-BE49-F238E27FC236}">
                <a16:creationId xmlns:a16="http://schemas.microsoft.com/office/drawing/2014/main" id="{BC2AB376-136F-4C67-A9E2-00A0740EF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670" y="222108"/>
            <a:ext cx="6936581" cy="3836194"/>
          </a:xfrm>
          <a:prstGeom prst="rect">
            <a:avLst/>
          </a:prstGeom>
        </p:spPr>
      </p:pic>
      <p:sp>
        <p:nvSpPr>
          <p:cNvPr id="3" name="TextBox 2">
            <a:extLst>
              <a:ext uri="{FF2B5EF4-FFF2-40B4-BE49-F238E27FC236}">
                <a16:creationId xmlns:a16="http://schemas.microsoft.com/office/drawing/2014/main" id="{4A656075-3C43-F94B-8CE0-38F8587E3882}"/>
              </a:ext>
            </a:extLst>
          </p:cNvPr>
          <p:cNvSpPr txBox="1"/>
          <p:nvPr/>
        </p:nvSpPr>
        <p:spPr>
          <a:xfrm>
            <a:off x="783670" y="4174990"/>
            <a:ext cx="3551037" cy="400110"/>
          </a:xfrm>
          <a:prstGeom prst="rect">
            <a:avLst/>
          </a:prstGeom>
          <a:noFill/>
        </p:spPr>
        <p:txBody>
          <a:bodyPr wrap="none" rtlCol="0">
            <a:spAutoFit/>
          </a:bodyPr>
          <a:lstStyle/>
          <a:p>
            <a:r>
              <a:rPr lang="en-US" sz="2000" dirty="0">
                <a:solidFill>
                  <a:schemeClr val="bg1"/>
                </a:solidFill>
              </a:rPr>
              <a:t>Lower Income -&gt; More Carpool</a:t>
            </a:r>
          </a:p>
        </p:txBody>
      </p:sp>
      <p:sp>
        <p:nvSpPr>
          <p:cNvPr id="4" name="TextBox 3">
            <a:extLst>
              <a:ext uri="{FF2B5EF4-FFF2-40B4-BE49-F238E27FC236}">
                <a16:creationId xmlns:a16="http://schemas.microsoft.com/office/drawing/2014/main" id="{9CEB8149-F9ED-A142-B6AE-FEF707C273A2}"/>
              </a:ext>
            </a:extLst>
          </p:cNvPr>
          <p:cNvSpPr txBox="1"/>
          <p:nvPr/>
        </p:nvSpPr>
        <p:spPr>
          <a:xfrm>
            <a:off x="2777554" y="4617720"/>
            <a:ext cx="4025141" cy="400110"/>
          </a:xfrm>
          <a:prstGeom prst="rect">
            <a:avLst/>
          </a:prstGeom>
          <a:noFill/>
        </p:spPr>
        <p:txBody>
          <a:bodyPr wrap="none" rtlCol="0">
            <a:spAutoFit/>
          </a:bodyPr>
          <a:lstStyle/>
          <a:p>
            <a:r>
              <a:rPr lang="en-US" sz="2000" dirty="0">
                <a:solidFill>
                  <a:schemeClr val="bg1"/>
                </a:solidFill>
              </a:rPr>
              <a:t>Higher Crime Rate -&gt; More Carpool</a:t>
            </a:r>
          </a:p>
        </p:txBody>
      </p:sp>
      <p:sp>
        <p:nvSpPr>
          <p:cNvPr id="5" name="TextBox 4">
            <a:extLst>
              <a:ext uri="{FF2B5EF4-FFF2-40B4-BE49-F238E27FC236}">
                <a16:creationId xmlns:a16="http://schemas.microsoft.com/office/drawing/2014/main" id="{7E572D70-7FB6-4543-95FC-F1333C66F951}"/>
              </a:ext>
            </a:extLst>
          </p:cNvPr>
          <p:cNvSpPr txBox="1"/>
          <p:nvPr/>
        </p:nvSpPr>
        <p:spPr>
          <a:xfrm>
            <a:off x="4487318" y="4175286"/>
            <a:ext cx="4630755" cy="400110"/>
          </a:xfrm>
          <a:prstGeom prst="rect">
            <a:avLst/>
          </a:prstGeom>
          <a:noFill/>
        </p:spPr>
        <p:txBody>
          <a:bodyPr wrap="none" rtlCol="0">
            <a:spAutoFit/>
          </a:bodyPr>
          <a:lstStyle/>
          <a:p>
            <a:r>
              <a:rPr lang="en-US" sz="2000" dirty="0">
                <a:solidFill>
                  <a:schemeClr val="bg1"/>
                </a:solidFill>
              </a:rPr>
              <a:t>High unemployment rate -&gt; More Carpool</a:t>
            </a:r>
          </a:p>
        </p:txBody>
      </p:sp>
    </p:spTree>
    <p:extLst>
      <p:ext uri="{BB962C8B-B14F-4D97-AF65-F5344CB8AC3E}">
        <p14:creationId xmlns:p14="http://schemas.microsoft.com/office/powerpoint/2010/main" val="1607364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descr="Weather On Tips">
            <a:extLst>
              <a:ext uri="{FF2B5EF4-FFF2-40B4-BE49-F238E27FC236}">
                <a16:creationId xmlns:a16="http://schemas.microsoft.com/office/drawing/2014/main" id="{6F99A6B3-E57C-421A-9739-FAEA178FC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029" y="408140"/>
            <a:ext cx="7325939" cy="4047355"/>
          </a:xfrm>
          <a:prstGeom prst="rect">
            <a:avLst/>
          </a:prstGeom>
        </p:spPr>
      </p:pic>
      <p:sp>
        <p:nvSpPr>
          <p:cNvPr id="2" name="TextBox 1">
            <a:extLst>
              <a:ext uri="{FF2B5EF4-FFF2-40B4-BE49-F238E27FC236}">
                <a16:creationId xmlns:a16="http://schemas.microsoft.com/office/drawing/2014/main" id="{8F69BF01-BB86-8740-9485-30FA87F95CB5}"/>
              </a:ext>
            </a:extLst>
          </p:cNvPr>
          <p:cNvSpPr txBox="1"/>
          <p:nvPr/>
        </p:nvSpPr>
        <p:spPr>
          <a:xfrm>
            <a:off x="909029" y="4455495"/>
            <a:ext cx="7325939" cy="707886"/>
          </a:xfrm>
          <a:prstGeom prst="rect">
            <a:avLst/>
          </a:prstGeom>
          <a:noFill/>
        </p:spPr>
        <p:txBody>
          <a:bodyPr wrap="square" rtlCol="0">
            <a:spAutoFit/>
          </a:bodyPr>
          <a:lstStyle/>
          <a:p>
            <a:pPr marL="214313" indent="-214313">
              <a:buFont typeface="Arial" panose="020B0604020202020204" pitchFamily="34" charset="0"/>
              <a:buChar char="•"/>
            </a:pPr>
            <a:r>
              <a:rPr lang="en-US" sz="2000" dirty="0">
                <a:solidFill>
                  <a:schemeClr val="bg1"/>
                </a:solidFill>
              </a:rPr>
              <a:t>No significant difference among avg temperature, avg windspeed and total precipitation over tip.</a:t>
            </a:r>
          </a:p>
        </p:txBody>
      </p:sp>
    </p:spTree>
    <p:extLst>
      <p:ext uri="{BB962C8B-B14F-4D97-AF65-F5344CB8AC3E}">
        <p14:creationId xmlns:p14="http://schemas.microsoft.com/office/powerpoint/2010/main" val="2057737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Ridership vs Total Precipitation">
            <a:extLst>
              <a:ext uri="{FF2B5EF4-FFF2-40B4-BE49-F238E27FC236}">
                <a16:creationId xmlns:a16="http://schemas.microsoft.com/office/drawing/2014/main" id="{4D8E7C30-3371-4823-A2A6-61B2431ED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57" y="442542"/>
            <a:ext cx="7232060" cy="4003728"/>
          </a:xfrm>
          <a:prstGeom prst="rect">
            <a:avLst/>
          </a:prstGeom>
        </p:spPr>
      </p:pic>
      <p:sp>
        <p:nvSpPr>
          <p:cNvPr id="2" name="Rectangle 1">
            <a:extLst>
              <a:ext uri="{FF2B5EF4-FFF2-40B4-BE49-F238E27FC236}">
                <a16:creationId xmlns:a16="http://schemas.microsoft.com/office/drawing/2014/main" id="{B8A5B3C1-3F72-684A-8833-F05DF37F1CFB}"/>
              </a:ext>
            </a:extLst>
          </p:cNvPr>
          <p:cNvSpPr/>
          <p:nvPr/>
        </p:nvSpPr>
        <p:spPr>
          <a:xfrm>
            <a:off x="804657" y="4446270"/>
            <a:ext cx="6618296" cy="707886"/>
          </a:xfrm>
          <a:prstGeom prst="rect">
            <a:avLst/>
          </a:prstGeom>
        </p:spPr>
        <p:txBody>
          <a:bodyPr wrap="square">
            <a:spAutoFit/>
          </a:bodyPr>
          <a:lstStyle/>
          <a:p>
            <a:pPr marL="214313" indent="-214313">
              <a:buFont typeface="Arial" panose="020B0604020202020204" pitchFamily="34" charset="0"/>
              <a:buChar char="•"/>
            </a:pPr>
            <a:r>
              <a:rPr lang="en-US" sz="2000" dirty="0">
                <a:solidFill>
                  <a:schemeClr val="bg1"/>
                </a:solidFill>
              </a:rPr>
              <a:t>No significant difference among avg temperature, avg windspeed and total precipitation over number of trips. </a:t>
            </a:r>
          </a:p>
        </p:txBody>
      </p:sp>
    </p:spTree>
    <p:extLst>
      <p:ext uri="{BB962C8B-B14F-4D97-AF65-F5344CB8AC3E}">
        <p14:creationId xmlns:p14="http://schemas.microsoft.com/office/powerpoint/2010/main" val="101306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p:nvSpPr>
          <p:cNvPr id="113"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5" name="Rectangle 114">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7" name="Rectangle 116">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Google Shape;59;p14"/>
          <p:cNvSpPr txBox="1">
            <a:spLocks noGrp="1"/>
          </p:cNvSpPr>
          <p:nvPr>
            <p:ph type="title"/>
          </p:nvPr>
        </p:nvSpPr>
        <p:spPr>
          <a:xfrm>
            <a:off x="938758" y="286788"/>
            <a:ext cx="7633742" cy="111909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100" b="1" spc="200"/>
              <a:t>Executive Summary</a:t>
            </a:r>
          </a:p>
        </p:txBody>
      </p:sp>
      <p:sp>
        <p:nvSpPr>
          <p:cNvPr id="119"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21" name="Rectangle 120">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2" name="Google Shape;60;p14">
            <a:extLst>
              <a:ext uri="{FF2B5EF4-FFF2-40B4-BE49-F238E27FC236}">
                <a16:creationId xmlns:a16="http://schemas.microsoft.com/office/drawing/2014/main" id="{85527994-7F0E-4BD1-B0BA-32C12D431789}"/>
              </a:ext>
            </a:extLst>
          </p:cNvPr>
          <p:cNvGraphicFramePr/>
          <p:nvPr>
            <p:extLst>
              <p:ext uri="{D42A27DB-BD31-4B8C-83A1-F6EECF244321}">
                <p14:modId xmlns:p14="http://schemas.microsoft.com/office/powerpoint/2010/main" val="664515046"/>
              </p:ext>
            </p:extLst>
          </p:nvPr>
        </p:nvGraphicFramePr>
        <p:xfrm>
          <a:off x="938212" y="1646437"/>
          <a:ext cx="7634288" cy="325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0"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Google Shape;65;p15">
            <a:extLst>
              <a:ext uri="{FF2B5EF4-FFF2-40B4-BE49-F238E27FC236}">
                <a16:creationId xmlns:a16="http://schemas.microsoft.com/office/drawing/2014/main" id="{F951FEC2-9333-864E-9427-38B519715336}"/>
              </a:ext>
            </a:extLst>
          </p:cNvPr>
          <p:cNvSpPr txBox="1">
            <a:spLocks noGrp="1"/>
          </p:cNvSpPr>
          <p:nvPr>
            <p:ph type="title"/>
          </p:nvPr>
        </p:nvSpPr>
        <p:spPr>
          <a:xfrm>
            <a:off x="332184" y="2459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Business Use Case</a:t>
            </a:r>
            <a:endParaRPr b="1" dirty="0"/>
          </a:p>
        </p:txBody>
      </p:sp>
      <p:graphicFrame>
        <p:nvGraphicFramePr>
          <p:cNvPr id="35" name="Google Shape;66;p15">
            <a:extLst>
              <a:ext uri="{FF2B5EF4-FFF2-40B4-BE49-F238E27FC236}">
                <a16:creationId xmlns:a16="http://schemas.microsoft.com/office/drawing/2014/main" id="{D388C7AE-FA35-634B-8FE5-BC4097D39D54}"/>
              </a:ext>
            </a:extLst>
          </p:cNvPr>
          <p:cNvGraphicFramePr/>
          <p:nvPr>
            <p:extLst>
              <p:ext uri="{D42A27DB-BD31-4B8C-83A1-F6EECF244321}">
                <p14:modId xmlns:p14="http://schemas.microsoft.com/office/powerpoint/2010/main" val="893875618"/>
              </p:ext>
            </p:extLst>
          </p:nvPr>
        </p:nvGraphicFramePr>
        <p:xfrm>
          <a:off x="758268" y="1064562"/>
          <a:ext cx="8066756" cy="3405576"/>
        </p:xfrm>
        <a:graphic>
          <a:graphicData uri="http://schemas.openxmlformats.org/drawingml/2006/table">
            <a:tbl>
              <a:tblPr>
                <a:tableStyleId>{69CF1AB2-1976-4502-BF36-3FF5EA218861}</a:tableStyleId>
              </a:tblPr>
              <a:tblGrid>
                <a:gridCol w="1038635">
                  <a:extLst>
                    <a:ext uri="{9D8B030D-6E8A-4147-A177-3AD203B41FA5}">
                      <a16:colId xmlns:a16="http://schemas.microsoft.com/office/drawing/2014/main" val="20000"/>
                    </a:ext>
                  </a:extLst>
                </a:gridCol>
                <a:gridCol w="3604437">
                  <a:extLst>
                    <a:ext uri="{9D8B030D-6E8A-4147-A177-3AD203B41FA5}">
                      <a16:colId xmlns:a16="http://schemas.microsoft.com/office/drawing/2014/main" val="20001"/>
                    </a:ext>
                  </a:extLst>
                </a:gridCol>
                <a:gridCol w="3423684">
                  <a:extLst>
                    <a:ext uri="{9D8B030D-6E8A-4147-A177-3AD203B41FA5}">
                      <a16:colId xmlns:a16="http://schemas.microsoft.com/office/drawing/2014/main" val="20002"/>
                    </a:ext>
                  </a:extLst>
                </a:gridCol>
              </a:tblGrid>
              <a:tr h="286627">
                <a:tc>
                  <a:txBody>
                    <a:bodyPr/>
                    <a:lstStyle/>
                    <a:p>
                      <a:pPr marL="0" lvl="0" indent="0" algn="l" rtl="0">
                        <a:lnSpc>
                          <a:spcPct val="150000"/>
                        </a:lnSpc>
                        <a:spcBef>
                          <a:spcPts val="0"/>
                        </a:spcBef>
                        <a:spcAft>
                          <a:spcPts val="0"/>
                        </a:spcAft>
                        <a:buNone/>
                      </a:pPr>
                      <a:r>
                        <a:rPr lang="en" sz="1400" b="1" dirty="0">
                          <a:solidFill>
                            <a:schemeClr val="tx1"/>
                          </a:solidFill>
                        </a:rPr>
                        <a:t>Actor</a:t>
                      </a:r>
                      <a:endParaRPr sz="1400" b="1" dirty="0">
                        <a:solidFill>
                          <a:schemeClr val="tx1"/>
                        </a:solidFill>
                      </a:endParaRPr>
                    </a:p>
                  </a:txBody>
                  <a:tcPr marL="91425" marR="91425" marT="91425" marB="91425"/>
                </a:tc>
                <a:tc>
                  <a:txBody>
                    <a:bodyPr/>
                    <a:lstStyle/>
                    <a:p>
                      <a:pPr marL="0" lvl="0" indent="0" algn="l" rtl="0">
                        <a:lnSpc>
                          <a:spcPct val="150000"/>
                        </a:lnSpc>
                        <a:spcBef>
                          <a:spcPts val="0"/>
                        </a:spcBef>
                        <a:spcAft>
                          <a:spcPts val="0"/>
                        </a:spcAft>
                        <a:buNone/>
                      </a:pPr>
                      <a:r>
                        <a:rPr lang="en" sz="1400" b="1" dirty="0">
                          <a:solidFill>
                            <a:schemeClr val="tx1"/>
                          </a:solidFill>
                        </a:rPr>
                        <a:t>Incentive</a:t>
                      </a:r>
                      <a:endParaRPr sz="1400" b="1" dirty="0">
                        <a:solidFill>
                          <a:schemeClr val="tx1"/>
                        </a:solidFill>
                      </a:endParaRPr>
                    </a:p>
                  </a:txBody>
                  <a:tcPr marL="91425" marR="91425" marT="91425" marB="91425"/>
                </a:tc>
                <a:tc>
                  <a:txBody>
                    <a:bodyPr/>
                    <a:lstStyle/>
                    <a:p>
                      <a:pPr marL="0" lvl="0" indent="0" algn="l" rtl="0">
                        <a:lnSpc>
                          <a:spcPct val="150000"/>
                        </a:lnSpc>
                        <a:spcBef>
                          <a:spcPts val="0"/>
                        </a:spcBef>
                        <a:spcAft>
                          <a:spcPts val="0"/>
                        </a:spcAft>
                        <a:buNone/>
                      </a:pPr>
                      <a:r>
                        <a:rPr lang="en" sz="1400" b="1" dirty="0">
                          <a:solidFill>
                            <a:schemeClr val="tx1"/>
                          </a:solidFill>
                        </a:rPr>
                        <a:t>Business Use</a:t>
                      </a:r>
                      <a:endParaRPr sz="1400" b="1" dirty="0">
                        <a:solidFill>
                          <a:schemeClr val="tx1"/>
                        </a:solidFill>
                      </a:endParaRPr>
                    </a:p>
                  </a:txBody>
                  <a:tcPr marL="91425" marR="91425" marT="91425" marB="91425"/>
                </a:tc>
                <a:extLst>
                  <a:ext uri="{0D108BD9-81ED-4DB2-BD59-A6C34878D82A}">
                    <a16:rowId xmlns:a16="http://schemas.microsoft.com/office/drawing/2014/main" val="10000"/>
                  </a:ext>
                </a:extLst>
              </a:tr>
              <a:tr h="1088875">
                <a:tc>
                  <a:txBody>
                    <a:bodyPr/>
                    <a:lstStyle/>
                    <a:p>
                      <a:pPr marL="0" lvl="0" indent="0" algn="l" rtl="0">
                        <a:lnSpc>
                          <a:spcPct val="150000"/>
                        </a:lnSpc>
                        <a:spcBef>
                          <a:spcPts val="0"/>
                        </a:spcBef>
                        <a:spcAft>
                          <a:spcPts val="0"/>
                        </a:spcAft>
                        <a:buNone/>
                      </a:pPr>
                      <a:r>
                        <a:rPr lang="en" sz="1400" dirty="0">
                          <a:solidFill>
                            <a:schemeClr val="tx1"/>
                          </a:solidFill>
                        </a:rPr>
                        <a:t>TNP</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US" sz="1350" b="0" i="0" u="none" strike="noStrike" kern="1200" dirty="0">
                          <a:solidFill>
                            <a:schemeClr val="tx1"/>
                          </a:solidFill>
                          <a:effectLst/>
                          <a:latin typeface="+mn-lt"/>
                          <a:ea typeface="+mn-ea"/>
                          <a:cs typeface="+mn-cs"/>
                        </a:rPr>
                        <a:t>To better understand customer behavior </a:t>
                      </a:r>
                    </a:p>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US" sz="1350" b="0" i="0" u="none" strike="noStrike" kern="1200" dirty="0">
                          <a:solidFill>
                            <a:schemeClr val="tx1"/>
                          </a:solidFill>
                          <a:effectLst/>
                          <a:latin typeface="+mn-lt"/>
                          <a:ea typeface="+mn-ea"/>
                          <a:cs typeface="+mn-cs"/>
                        </a:rPr>
                        <a:t>Vehicle allocation Optimization</a:t>
                      </a:r>
                    </a:p>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US" sz="1350" b="0" i="0" u="none" strike="noStrike" kern="1200" dirty="0">
                          <a:solidFill>
                            <a:schemeClr val="tx1"/>
                          </a:solidFill>
                          <a:effectLst/>
                          <a:latin typeface="+mn-lt"/>
                          <a:ea typeface="+mn-ea"/>
                          <a:cs typeface="+mn-cs"/>
                        </a:rPr>
                        <a:t>Improve customer service management</a:t>
                      </a:r>
                    </a:p>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endParaRPr lang="en" sz="1400" dirty="0">
                        <a:solidFill>
                          <a:schemeClr val="tx1"/>
                        </a:solidFill>
                      </a:endParaRPr>
                    </a:p>
                  </a:txBody>
                  <a:tcPr marL="91425" marR="91425" marT="91425" marB="91425"/>
                </a:tc>
                <a:tc>
                  <a:txBody>
                    <a:bodyPr/>
                    <a:lstStyle/>
                    <a:p>
                      <a:pPr rtl="0"/>
                      <a:r>
                        <a:rPr lang="en-US" sz="1350" b="0" i="0" u="none" strike="noStrike" kern="1200" dirty="0">
                          <a:solidFill>
                            <a:schemeClr val="tx1"/>
                          </a:solidFill>
                          <a:effectLst/>
                          <a:latin typeface="+mn-lt"/>
                          <a:ea typeface="+mn-ea"/>
                          <a:cs typeface="+mn-cs"/>
                        </a:rPr>
                        <a:t>Understand how different factors impact ridership and customer behavior</a:t>
                      </a:r>
                      <a:endParaRPr lang="en-US" sz="1400" b="0" dirty="0">
                        <a:solidFill>
                          <a:schemeClr val="tx1"/>
                        </a:solidFill>
                        <a:effectLst/>
                      </a:endParaRPr>
                    </a:p>
                  </a:txBody>
                  <a:tcPr marL="91425" marR="91425" marT="91425" marB="91425" anchor="ctr"/>
                </a:tc>
                <a:extLst>
                  <a:ext uri="{0D108BD9-81ED-4DB2-BD59-A6C34878D82A}">
                    <a16:rowId xmlns:a16="http://schemas.microsoft.com/office/drawing/2014/main" val="10001"/>
                  </a:ext>
                </a:extLst>
              </a:tr>
              <a:tr h="582450">
                <a:tc>
                  <a:txBody>
                    <a:bodyPr/>
                    <a:lstStyle/>
                    <a:p>
                      <a:pPr marL="0" lvl="0" indent="0" algn="l" rtl="0">
                        <a:lnSpc>
                          <a:spcPct val="150000"/>
                        </a:lnSpc>
                        <a:spcBef>
                          <a:spcPts val="0"/>
                        </a:spcBef>
                        <a:spcAft>
                          <a:spcPts val="0"/>
                        </a:spcAft>
                        <a:buNone/>
                      </a:pPr>
                      <a:r>
                        <a:rPr lang="en" sz="1400" dirty="0">
                          <a:solidFill>
                            <a:schemeClr val="tx1"/>
                          </a:solidFill>
                        </a:rPr>
                        <a:t>Driver</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 sz="1400" dirty="0">
                          <a:solidFill>
                            <a:schemeClr val="tx1"/>
                          </a:solidFill>
                        </a:rPr>
                        <a:t>Maximize income per unit time</a:t>
                      </a:r>
                    </a:p>
                  </a:txBody>
                  <a:tcPr marL="91425" marR="91425" marT="91425" marB="91425" anchor="ctr"/>
                </a:tc>
                <a:tc>
                  <a:txBody>
                    <a:bodyPr/>
                    <a:lstStyle/>
                    <a:p>
                      <a:pPr marL="0" lvl="0" indent="0" algn="l" rtl="0">
                        <a:lnSpc>
                          <a:spcPct val="150000"/>
                        </a:lnSpc>
                        <a:spcBef>
                          <a:spcPts val="0"/>
                        </a:spcBef>
                        <a:spcAft>
                          <a:spcPts val="0"/>
                        </a:spcAft>
                        <a:buNone/>
                      </a:pPr>
                      <a:r>
                        <a:rPr lang="en" sz="1400" dirty="0">
                          <a:solidFill>
                            <a:schemeClr val="tx1"/>
                          </a:solidFill>
                        </a:rPr>
                        <a:t>Understand how tips vary in different circumstances</a:t>
                      </a:r>
                      <a:endParaRPr sz="1400" dirty="0">
                        <a:solidFill>
                          <a:schemeClr val="tx1"/>
                        </a:solidFill>
                      </a:endParaRPr>
                    </a:p>
                  </a:txBody>
                  <a:tcPr marL="91425" marR="91425" marT="91425" marB="91425"/>
                </a:tc>
                <a:extLst>
                  <a:ext uri="{0D108BD9-81ED-4DB2-BD59-A6C34878D82A}">
                    <a16:rowId xmlns:a16="http://schemas.microsoft.com/office/drawing/2014/main" val="10002"/>
                  </a:ext>
                </a:extLst>
              </a:tr>
              <a:tr h="582450">
                <a:tc>
                  <a:txBody>
                    <a:bodyPr/>
                    <a:lstStyle/>
                    <a:p>
                      <a:pPr marL="0" lvl="0" indent="0" algn="l" rtl="0">
                        <a:lnSpc>
                          <a:spcPct val="150000"/>
                        </a:lnSpc>
                        <a:spcBef>
                          <a:spcPts val="0"/>
                        </a:spcBef>
                        <a:spcAft>
                          <a:spcPts val="0"/>
                        </a:spcAft>
                        <a:buNone/>
                      </a:pPr>
                      <a:r>
                        <a:rPr lang="en" sz="1400" dirty="0">
                          <a:solidFill>
                            <a:schemeClr val="tx1"/>
                          </a:solidFill>
                        </a:rPr>
                        <a:t>Customer </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r>
                        <a:rPr lang="en" sz="1400" dirty="0">
                          <a:solidFill>
                            <a:schemeClr val="tx1"/>
                          </a:solidFill>
                        </a:rPr>
                        <a:t>Time-efficient and safer service </a:t>
                      </a:r>
                    </a:p>
                  </a:txBody>
                  <a:tcPr marL="91425" marR="91425" marT="91425" marB="91425" anchor="ctr"/>
                </a:tc>
                <a:tc>
                  <a:txBody>
                    <a:bodyPr/>
                    <a:lstStyle/>
                    <a:p>
                      <a:pPr marL="0" lvl="0" indent="0" algn="l" rtl="0">
                        <a:lnSpc>
                          <a:spcPct val="150000"/>
                        </a:lnSpc>
                        <a:spcBef>
                          <a:spcPts val="0"/>
                        </a:spcBef>
                        <a:spcAft>
                          <a:spcPts val="0"/>
                        </a:spcAft>
                        <a:buNone/>
                      </a:pPr>
                      <a:r>
                        <a:rPr lang="en-US" sz="1350" b="0" i="0" u="none" strike="noStrike" kern="1200" dirty="0">
                          <a:solidFill>
                            <a:schemeClr val="tx1"/>
                          </a:solidFill>
                          <a:effectLst/>
                          <a:latin typeface="+mn-lt"/>
                          <a:ea typeface="+mn-ea"/>
                          <a:cs typeface="+mn-cs"/>
                        </a:rPr>
                        <a:t>Improvement of service experience with better vehicle allocation and customer service</a:t>
                      </a:r>
                      <a:endParaRPr sz="1400" dirty="0">
                        <a:solidFill>
                          <a:schemeClr val="tx1"/>
                        </a:solidFill>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0596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6" name="Rectangle 35">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771BAA3-FAA2-E542-A36B-68EED7C0FA35}"/>
              </a:ext>
            </a:extLst>
          </p:cNvPr>
          <p:cNvPicPr>
            <a:picLocks noChangeAspect="1"/>
          </p:cNvPicPr>
          <p:nvPr/>
        </p:nvPicPr>
        <p:blipFill rotWithShape="1">
          <a:blip r:embed="rId2">
            <a:alphaModFix amt="40000"/>
          </a:blip>
          <a:srcRect t="8679" r="-2" b="-2"/>
          <a:stretch/>
        </p:blipFill>
        <p:spPr>
          <a:xfrm>
            <a:off x="198407" y="10"/>
            <a:ext cx="8975785"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16892" y="923629"/>
            <a:ext cx="7738813" cy="3296241"/>
          </a:xfrm>
        </p:spPr>
        <p:txBody>
          <a:bodyPr vert="horz" lIns="91440" tIns="45720" rIns="91440" bIns="45720" rtlCol="0" anchor="ctr">
            <a:normAutofit/>
          </a:bodyPr>
          <a:lstStyle/>
          <a:p>
            <a:pPr algn="ctr" defTabSz="914400">
              <a:spcBef>
                <a:spcPct val="0"/>
              </a:spcBef>
            </a:pPr>
            <a:r>
              <a:rPr lang="en-US" sz="6600" spc="800" dirty="0">
                <a:solidFill>
                  <a:schemeClr val="accent1">
                    <a:lumMod val="20000"/>
                    <a:lumOff val="80000"/>
                  </a:schemeClr>
                </a:solidFill>
              </a:rPr>
              <a:t>Data ingestion </a:t>
            </a:r>
            <a:br>
              <a:rPr lang="en-US" sz="6600" spc="800" dirty="0">
                <a:solidFill>
                  <a:schemeClr val="accent1">
                    <a:lumMod val="20000"/>
                    <a:lumOff val="80000"/>
                  </a:schemeClr>
                </a:solidFill>
              </a:rPr>
            </a:br>
            <a:r>
              <a:rPr lang="en-US" sz="6600" spc="800" dirty="0">
                <a:solidFill>
                  <a:schemeClr val="accent1">
                    <a:lumMod val="20000"/>
                    <a:lumOff val="80000"/>
                  </a:schemeClr>
                </a:solidFill>
              </a:rPr>
              <a:t>&amp; Preparation</a:t>
            </a:r>
          </a:p>
        </p:txBody>
      </p:sp>
      <p:sp>
        <p:nvSpPr>
          <p:cNvPr id="40" name="Rectangle 39">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4165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0"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Google Shape;72;p16">
            <a:extLst>
              <a:ext uri="{FF2B5EF4-FFF2-40B4-BE49-F238E27FC236}">
                <a16:creationId xmlns:a16="http://schemas.microsoft.com/office/drawing/2014/main" id="{7F814B89-0BE6-5742-8CA3-F729B1CA888C}"/>
              </a:ext>
            </a:extLst>
          </p:cNvPr>
          <p:cNvSpPr txBox="1">
            <a:spLocks noGrp="1"/>
          </p:cNvSpPr>
          <p:nvPr>
            <p:ph type="title"/>
          </p:nvPr>
        </p:nvSpPr>
        <p:spPr>
          <a:xfrm>
            <a:off x="486480" y="5428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overview: Data / Tools</a:t>
            </a:r>
            <a:endParaRPr dirty="0"/>
          </a:p>
        </p:txBody>
      </p:sp>
      <p:sp>
        <p:nvSpPr>
          <p:cNvPr id="11" name="Rectangle 10" descr="User Network">
            <a:extLst>
              <a:ext uri="{FF2B5EF4-FFF2-40B4-BE49-F238E27FC236}">
                <a16:creationId xmlns:a16="http://schemas.microsoft.com/office/drawing/2014/main" id="{28D166D9-C5A2-8442-B841-33666BFFB03E}"/>
              </a:ext>
            </a:extLst>
          </p:cNvPr>
          <p:cNvSpPr/>
          <p:nvPr/>
        </p:nvSpPr>
        <p:spPr>
          <a:xfrm>
            <a:off x="594464" y="702081"/>
            <a:ext cx="278373" cy="27837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Rectangle 12" descr="Marker">
            <a:extLst>
              <a:ext uri="{FF2B5EF4-FFF2-40B4-BE49-F238E27FC236}">
                <a16:creationId xmlns:a16="http://schemas.microsoft.com/office/drawing/2014/main" id="{01E597D5-B937-9F46-A64A-65201BFB97F5}"/>
              </a:ext>
            </a:extLst>
          </p:cNvPr>
          <p:cNvSpPr/>
          <p:nvPr/>
        </p:nvSpPr>
        <p:spPr>
          <a:xfrm>
            <a:off x="7030631" y="739313"/>
            <a:ext cx="316586" cy="31658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5" name="Rectangle 14" descr="Database">
            <a:extLst>
              <a:ext uri="{FF2B5EF4-FFF2-40B4-BE49-F238E27FC236}">
                <a16:creationId xmlns:a16="http://schemas.microsoft.com/office/drawing/2014/main" id="{2129AD73-DD8B-6A4C-B78E-BEC2BE1E5105}"/>
              </a:ext>
            </a:extLst>
          </p:cNvPr>
          <p:cNvSpPr/>
          <p:nvPr/>
        </p:nvSpPr>
        <p:spPr>
          <a:xfrm>
            <a:off x="3453368" y="1621702"/>
            <a:ext cx="316586" cy="31658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6" name="Rectangle 15" descr="Computer">
            <a:extLst>
              <a:ext uri="{FF2B5EF4-FFF2-40B4-BE49-F238E27FC236}">
                <a16:creationId xmlns:a16="http://schemas.microsoft.com/office/drawing/2014/main" id="{DDAC8180-30E8-BA4F-B221-D230FC7030C7}"/>
              </a:ext>
            </a:extLst>
          </p:cNvPr>
          <p:cNvSpPr/>
          <p:nvPr/>
        </p:nvSpPr>
        <p:spPr>
          <a:xfrm>
            <a:off x="5020717" y="744629"/>
            <a:ext cx="316586" cy="31658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7" name="Rectangle 16" descr="Statistics">
            <a:extLst>
              <a:ext uri="{FF2B5EF4-FFF2-40B4-BE49-F238E27FC236}">
                <a16:creationId xmlns:a16="http://schemas.microsoft.com/office/drawing/2014/main" id="{68369E5B-F583-AF42-8D86-CC015C4B5C3E}"/>
              </a:ext>
            </a:extLst>
          </p:cNvPr>
          <p:cNvSpPr/>
          <p:nvPr/>
        </p:nvSpPr>
        <p:spPr>
          <a:xfrm>
            <a:off x="7156564" y="3308412"/>
            <a:ext cx="316586" cy="316586"/>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8" name="Rectangle 17">
            <a:extLst>
              <a:ext uri="{FF2B5EF4-FFF2-40B4-BE49-F238E27FC236}">
                <a16:creationId xmlns:a16="http://schemas.microsoft.com/office/drawing/2014/main" id="{7EF51F83-4222-1944-96E8-50B4633ED025}"/>
              </a:ext>
            </a:extLst>
          </p:cNvPr>
          <p:cNvSpPr/>
          <p:nvPr/>
        </p:nvSpPr>
        <p:spPr>
          <a:xfrm>
            <a:off x="556656" y="993952"/>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Transportation Network Providers </a:t>
            </a:r>
            <a:r>
              <a:rPr lang="en-US" sz="1100" dirty="0">
                <a:solidFill>
                  <a:srgbClr val="000000"/>
                </a:solidFill>
              </a:rPr>
              <a:t>– Trips by Location, Distance, Day/Time, Tips, etc.</a:t>
            </a:r>
            <a:endParaRPr lang="en-US" sz="1100" dirty="0"/>
          </a:p>
        </p:txBody>
      </p:sp>
      <p:sp>
        <p:nvSpPr>
          <p:cNvPr id="19" name="Rectangle 18">
            <a:extLst>
              <a:ext uri="{FF2B5EF4-FFF2-40B4-BE49-F238E27FC236}">
                <a16:creationId xmlns:a16="http://schemas.microsoft.com/office/drawing/2014/main" id="{605159D8-DB55-284B-8E42-30D1155EBD02}"/>
              </a:ext>
            </a:extLst>
          </p:cNvPr>
          <p:cNvSpPr/>
          <p:nvPr/>
        </p:nvSpPr>
        <p:spPr>
          <a:xfrm>
            <a:off x="801120" y="687229"/>
            <a:ext cx="1471878" cy="338554"/>
          </a:xfrm>
          <a:prstGeom prst="rect">
            <a:avLst/>
          </a:prstGeom>
        </p:spPr>
        <p:txBody>
          <a:bodyPr wrap="none">
            <a:spAutoFit/>
          </a:bodyPr>
          <a:lstStyle/>
          <a:p>
            <a:r>
              <a:rPr lang="en-US" sz="1600" b="1" dirty="0">
                <a:solidFill>
                  <a:srgbClr val="000000"/>
                </a:solidFill>
              </a:rPr>
              <a:t>Main dataset:</a:t>
            </a:r>
            <a:endParaRPr lang="en-US" sz="1600" b="1" dirty="0"/>
          </a:p>
        </p:txBody>
      </p:sp>
      <p:sp>
        <p:nvSpPr>
          <p:cNvPr id="20" name="Rectangle 19" descr="User Network">
            <a:extLst>
              <a:ext uri="{FF2B5EF4-FFF2-40B4-BE49-F238E27FC236}">
                <a16:creationId xmlns:a16="http://schemas.microsoft.com/office/drawing/2014/main" id="{5F6528CB-A3A3-2A4B-B235-56F799FF6F46}"/>
              </a:ext>
            </a:extLst>
          </p:cNvPr>
          <p:cNvSpPr/>
          <p:nvPr/>
        </p:nvSpPr>
        <p:spPr>
          <a:xfrm>
            <a:off x="583831" y="1645032"/>
            <a:ext cx="278373" cy="27837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Rectangle 20">
            <a:extLst>
              <a:ext uri="{FF2B5EF4-FFF2-40B4-BE49-F238E27FC236}">
                <a16:creationId xmlns:a16="http://schemas.microsoft.com/office/drawing/2014/main" id="{8B9EF8C6-9970-374E-A30A-D147DCA975C9}"/>
              </a:ext>
            </a:extLst>
          </p:cNvPr>
          <p:cNvSpPr/>
          <p:nvPr/>
        </p:nvSpPr>
        <p:spPr>
          <a:xfrm>
            <a:off x="537197" y="1902936"/>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Weather</a:t>
            </a:r>
            <a:endParaRPr lang="en-US" sz="1400" b="1" dirty="0">
              <a:solidFill>
                <a:srgbClr val="000000"/>
              </a:solidFill>
            </a:endParaRPr>
          </a:p>
          <a:p>
            <a:r>
              <a:rPr lang="en-US" sz="1100" dirty="0">
                <a:solidFill>
                  <a:srgbClr val="000000"/>
                </a:solidFill>
              </a:rPr>
              <a:t>– Historical Weather Conditions, Short-term Forecasts</a:t>
            </a:r>
            <a:endParaRPr lang="en-US" sz="1100" dirty="0"/>
          </a:p>
        </p:txBody>
      </p:sp>
      <p:sp>
        <p:nvSpPr>
          <p:cNvPr id="22" name="Rectangle 21">
            <a:extLst>
              <a:ext uri="{FF2B5EF4-FFF2-40B4-BE49-F238E27FC236}">
                <a16:creationId xmlns:a16="http://schemas.microsoft.com/office/drawing/2014/main" id="{A4C30EED-2E2F-DE44-A9AF-6E15067BD139}"/>
              </a:ext>
            </a:extLst>
          </p:cNvPr>
          <p:cNvSpPr/>
          <p:nvPr/>
        </p:nvSpPr>
        <p:spPr>
          <a:xfrm>
            <a:off x="801120" y="1599066"/>
            <a:ext cx="2077107" cy="338554"/>
          </a:xfrm>
          <a:prstGeom prst="rect">
            <a:avLst/>
          </a:prstGeom>
        </p:spPr>
        <p:txBody>
          <a:bodyPr wrap="none">
            <a:spAutoFit/>
          </a:bodyPr>
          <a:lstStyle/>
          <a:p>
            <a:r>
              <a:rPr lang="en-US" sz="1600" b="1" dirty="0">
                <a:solidFill>
                  <a:srgbClr val="000000"/>
                </a:solidFill>
              </a:rPr>
              <a:t>Supporting dataset:</a:t>
            </a:r>
            <a:endParaRPr lang="en-US" sz="1600" b="1" dirty="0"/>
          </a:p>
        </p:txBody>
      </p:sp>
      <p:sp>
        <p:nvSpPr>
          <p:cNvPr id="23" name="Rectangle 22">
            <a:extLst>
              <a:ext uri="{FF2B5EF4-FFF2-40B4-BE49-F238E27FC236}">
                <a16:creationId xmlns:a16="http://schemas.microsoft.com/office/drawing/2014/main" id="{91B8079A-E903-6E4E-8539-78A90A49F439}"/>
              </a:ext>
            </a:extLst>
          </p:cNvPr>
          <p:cNvSpPr/>
          <p:nvPr/>
        </p:nvSpPr>
        <p:spPr>
          <a:xfrm>
            <a:off x="528775" y="2602735"/>
            <a:ext cx="2676049" cy="44627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Geography</a:t>
            </a:r>
          </a:p>
          <a:p>
            <a:r>
              <a:rPr lang="en-US" sz="1100" dirty="0">
                <a:solidFill>
                  <a:srgbClr val="000000"/>
                </a:solidFill>
              </a:rPr>
              <a:t>– Community area boundaries in Chicago</a:t>
            </a:r>
            <a:endParaRPr lang="en-US" sz="1100" dirty="0"/>
          </a:p>
        </p:txBody>
      </p:sp>
      <p:sp>
        <p:nvSpPr>
          <p:cNvPr id="24" name="Rectangle 23">
            <a:extLst>
              <a:ext uri="{FF2B5EF4-FFF2-40B4-BE49-F238E27FC236}">
                <a16:creationId xmlns:a16="http://schemas.microsoft.com/office/drawing/2014/main" id="{D79E2072-33D8-B844-ACB0-5B8C27659367}"/>
              </a:ext>
            </a:extLst>
          </p:cNvPr>
          <p:cNvSpPr/>
          <p:nvPr/>
        </p:nvSpPr>
        <p:spPr>
          <a:xfrm>
            <a:off x="537197" y="3133257"/>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Sports Event</a:t>
            </a:r>
          </a:p>
          <a:p>
            <a:r>
              <a:rPr lang="en-US" sz="1100" dirty="0">
                <a:solidFill>
                  <a:srgbClr val="000000"/>
                </a:solidFill>
              </a:rPr>
              <a:t>– Chicago sports team (NBA,NFL,MLB) schedules</a:t>
            </a:r>
            <a:endParaRPr lang="en-US" sz="1100" dirty="0"/>
          </a:p>
        </p:txBody>
      </p:sp>
      <p:sp>
        <p:nvSpPr>
          <p:cNvPr id="25" name="Rectangle 24">
            <a:extLst>
              <a:ext uri="{FF2B5EF4-FFF2-40B4-BE49-F238E27FC236}">
                <a16:creationId xmlns:a16="http://schemas.microsoft.com/office/drawing/2014/main" id="{A85597EE-9BF4-384D-9143-21303B59806F}"/>
              </a:ext>
            </a:extLst>
          </p:cNvPr>
          <p:cNvSpPr/>
          <p:nvPr/>
        </p:nvSpPr>
        <p:spPr>
          <a:xfrm>
            <a:off x="3674902" y="1568771"/>
            <a:ext cx="1415201" cy="584775"/>
          </a:xfrm>
          <a:prstGeom prst="rect">
            <a:avLst/>
          </a:prstGeom>
        </p:spPr>
        <p:txBody>
          <a:bodyPr wrap="square">
            <a:spAutoFit/>
          </a:bodyPr>
          <a:lstStyle/>
          <a:p>
            <a:r>
              <a:rPr lang="en-US" sz="1600" b="1" dirty="0">
                <a:solidFill>
                  <a:srgbClr val="000000"/>
                </a:solidFill>
              </a:rPr>
              <a:t>Data Connectors:</a:t>
            </a:r>
            <a:endParaRPr lang="en-US" sz="1600" b="1" dirty="0"/>
          </a:p>
        </p:txBody>
      </p:sp>
      <p:sp>
        <p:nvSpPr>
          <p:cNvPr id="26" name="Rectangle 25">
            <a:extLst>
              <a:ext uri="{FF2B5EF4-FFF2-40B4-BE49-F238E27FC236}">
                <a16:creationId xmlns:a16="http://schemas.microsoft.com/office/drawing/2014/main" id="{FFCB1D17-21E4-DE4D-A62B-176836A925D7}"/>
              </a:ext>
            </a:extLst>
          </p:cNvPr>
          <p:cNvSpPr/>
          <p:nvPr/>
        </p:nvSpPr>
        <p:spPr>
          <a:xfrm>
            <a:off x="5307910" y="733645"/>
            <a:ext cx="1787349" cy="338554"/>
          </a:xfrm>
          <a:prstGeom prst="rect">
            <a:avLst/>
          </a:prstGeom>
        </p:spPr>
        <p:txBody>
          <a:bodyPr wrap="none">
            <a:spAutoFit/>
          </a:bodyPr>
          <a:lstStyle/>
          <a:p>
            <a:r>
              <a:rPr lang="en-US" sz="1600" b="1" dirty="0">
                <a:solidFill>
                  <a:srgbClr val="000000"/>
                </a:solidFill>
              </a:rPr>
              <a:t>Data Processing:</a:t>
            </a:r>
            <a:endParaRPr lang="en-US" sz="1600" b="1" dirty="0"/>
          </a:p>
        </p:txBody>
      </p:sp>
      <p:sp>
        <p:nvSpPr>
          <p:cNvPr id="27" name="Rectangle 26">
            <a:extLst>
              <a:ext uri="{FF2B5EF4-FFF2-40B4-BE49-F238E27FC236}">
                <a16:creationId xmlns:a16="http://schemas.microsoft.com/office/drawing/2014/main" id="{1720B5EE-1458-8F49-9D95-5F9B62E2C555}"/>
              </a:ext>
            </a:extLst>
          </p:cNvPr>
          <p:cNvSpPr/>
          <p:nvPr/>
        </p:nvSpPr>
        <p:spPr>
          <a:xfrm>
            <a:off x="3518389" y="2148946"/>
            <a:ext cx="1577764"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rPr>
              <a:t>CSV Extracts</a:t>
            </a:r>
          </a:p>
          <a:p>
            <a:endParaRPr lang="en-US" sz="1600" dirty="0">
              <a:solidFill>
                <a:srgbClr val="000000"/>
              </a:solidFill>
            </a:endParaRPr>
          </a:p>
          <a:p>
            <a:r>
              <a:rPr lang="en-US" sz="1600" dirty="0">
                <a:solidFill>
                  <a:srgbClr val="000000"/>
                </a:solidFill>
              </a:rPr>
              <a:t>Python</a:t>
            </a:r>
          </a:p>
          <a:p>
            <a:r>
              <a:rPr lang="en-US" sz="1400" dirty="0">
                <a:solidFill>
                  <a:srgbClr val="000000"/>
                </a:solidFill>
              </a:rPr>
              <a:t>- </a:t>
            </a:r>
            <a:r>
              <a:rPr lang="en-US" sz="1400" dirty="0" err="1">
                <a:solidFill>
                  <a:srgbClr val="000000"/>
                </a:solidFill>
              </a:rPr>
              <a:t>WebScraping</a:t>
            </a:r>
            <a:endParaRPr lang="en-US" sz="1400" dirty="0">
              <a:solidFill>
                <a:srgbClr val="000000"/>
              </a:solidFill>
            </a:endParaRPr>
          </a:p>
          <a:p>
            <a:endParaRPr lang="en-US" sz="1600" dirty="0">
              <a:solidFill>
                <a:srgbClr val="000000"/>
              </a:solidFill>
            </a:endParaRPr>
          </a:p>
          <a:p>
            <a:r>
              <a:rPr lang="en-US" sz="1600" dirty="0" err="1">
                <a:solidFill>
                  <a:srgbClr val="000000"/>
                </a:solidFill>
              </a:rPr>
              <a:t>NoAA</a:t>
            </a:r>
            <a:endParaRPr lang="en-US" sz="1600" dirty="0">
              <a:solidFill>
                <a:srgbClr val="000000"/>
              </a:solidFill>
            </a:endParaRPr>
          </a:p>
          <a:p>
            <a:r>
              <a:rPr lang="en-US" sz="1400" dirty="0">
                <a:solidFill>
                  <a:srgbClr val="000000"/>
                </a:solidFill>
              </a:rPr>
              <a:t>- API</a:t>
            </a:r>
          </a:p>
        </p:txBody>
      </p:sp>
      <p:sp>
        <p:nvSpPr>
          <p:cNvPr id="28" name="Rectangle 27">
            <a:extLst>
              <a:ext uri="{FF2B5EF4-FFF2-40B4-BE49-F238E27FC236}">
                <a16:creationId xmlns:a16="http://schemas.microsoft.com/office/drawing/2014/main" id="{8DD2E783-BA7F-314D-B725-7316F61F95B0}"/>
              </a:ext>
            </a:extLst>
          </p:cNvPr>
          <p:cNvSpPr/>
          <p:nvPr/>
        </p:nvSpPr>
        <p:spPr>
          <a:xfrm>
            <a:off x="5390739" y="1133284"/>
            <a:ext cx="1577764" cy="283154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rPr>
              <a:t>Python</a:t>
            </a:r>
          </a:p>
          <a:p>
            <a:r>
              <a:rPr lang="en-US" sz="1400" dirty="0">
                <a:solidFill>
                  <a:srgbClr val="000000"/>
                </a:solidFill>
              </a:rPr>
              <a:t>- Data Cleaning and Processing</a:t>
            </a:r>
          </a:p>
          <a:p>
            <a:endParaRPr lang="en-US" sz="1600" dirty="0">
              <a:solidFill>
                <a:srgbClr val="000000"/>
              </a:solidFill>
            </a:endParaRPr>
          </a:p>
          <a:p>
            <a:r>
              <a:rPr lang="en-US" sz="1600" dirty="0">
                <a:solidFill>
                  <a:srgbClr val="000000"/>
                </a:solidFill>
              </a:rPr>
              <a:t>Excel</a:t>
            </a:r>
          </a:p>
          <a:p>
            <a:r>
              <a:rPr lang="en-US" sz="1400" dirty="0">
                <a:solidFill>
                  <a:srgbClr val="000000"/>
                </a:solidFill>
              </a:rPr>
              <a:t>- Data Cleaning and Processing</a:t>
            </a:r>
          </a:p>
          <a:p>
            <a:endParaRPr lang="en-US" sz="1600" dirty="0">
              <a:solidFill>
                <a:srgbClr val="000000"/>
              </a:solidFill>
            </a:endParaRPr>
          </a:p>
          <a:p>
            <a:r>
              <a:rPr lang="en-US" sz="1600" dirty="0" err="1">
                <a:solidFill>
                  <a:srgbClr val="000000"/>
                </a:solidFill>
              </a:rPr>
              <a:t>UChicago</a:t>
            </a:r>
            <a:r>
              <a:rPr lang="en-US" sz="1600" dirty="0">
                <a:solidFill>
                  <a:srgbClr val="000000"/>
                </a:solidFill>
              </a:rPr>
              <a:t> RCC </a:t>
            </a:r>
          </a:p>
          <a:p>
            <a:r>
              <a:rPr lang="en-US" sz="1400" dirty="0">
                <a:solidFill>
                  <a:srgbClr val="000000"/>
                </a:solidFill>
              </a:rPr>
              <a:t>- Cloud Computing for Large Datasets</a:t>
            </a:r>
            <a:endParaRPr lang="en-US" sz="1600" dirty="0">
              <a:solidFill>
                <a:srgbClr val="000000"/>
              </a:solidFill>
            </a:endParaRPr>
          </a:p>
        </p:txBody>
      </p:sp>
      <p:sp>
        <p:nvSpPr>
          <p:cNvPr id="29" name="Rectangle 28">
            <a:extLst>
              <a:ext uri="{FF2B5EF4-FFF2-40B4-BE49-F238E27FC236}">
                <a16:creationId xmlns:a16="http://schemas.microsoft.com/office/drawing/2014/main" id="{90CB9835-C936-9743-B50D-1B8620C81E29}"/>
              </a:ext>
            </a:extLst>
          </p:cNvPr>
          <p:cNvSpPr/>
          <p:nvPr/>
        </p:nvSpPr>
        <p:spPr>
          <a:xfrm>
            <a:off x="7210899" y="723247"/>
            <a:ext cx="1560042" cy="338554"/>
          </a:xfrm>
          <a:prstGeom prst="rect">
            <a:avLst/>
          </a:prstGeom>
        </p:spPr>
        <p:txBody>
          <a:bodyPr wrap="none">
            <a:spAutoFit/>
          </a:bodyPr>
          <a:lstStyle/>
          <a:p>
            <a:r>
              <a:rPr lang="en-US" sz="1600" b="1" dirty="0">
                <a:solidFill>
                  <a:srgbClr val="000000"/>
                </a:solidFill>
              </a:rPr>
              <a:t>Visualizations:</a:t>
            </a:r>
            <a:endParaRPr lang="en-US" sz="1600" b="1" dirty="0"/>
          </a:p>
        </p:txBody>
      </p:sp>
      <p:sp>
        <p:nvSpPr>
          <p:cNvPr id="30" name="Rectangle 29">
            <a:extLst>
              <a:ext uri="{FF2B5EF4-FFF2-40B4-BE49-F238E27FC236}">
                <a16:creationId xmlns:a16="http://schemas.microsoft.com/office/drawing/2014/main" id="{B7C051A9-865E-384A-84CC-181A19B6F635}"/>
              </a:ext>
            </a:extLst>
          </p:cNvPr>
          <p:cNvSpPr/>
          <p:nvPr/>
        </p:nvSpPr>
        <p:spPr>
          <a:xfrm>
            <a:off x="7150316" y="1072226"/>
            <a:ext cx="1577764"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rPr>
              <a:t>Tableau</a:t>
            </a:r>
          </a:p>
          <a:p>
            <a:r>
              <a:rPr lang="en-US" sz="1600" dirty="0">
                <a:solidFill>
                  <a:srgbClr val="000000"/>
                </a:solidFill>
              </a:rPr>
              <a:t>Python:</a:t>
            </a:r>
          </a:p>
          <a:p>
            <a:pPr marL="285750" indent="-285750">
              <a:buFont typeface="Wingdings" pitchFamily="2" charset="2"/>
              <a:buChar char="v"/>
            </a:pPr>
            <a:r>
              <a:rPr lang="en-US" sz="1600" dirty="0">
                <a:solidFill>
                  <a:srgbClr val="000000"/>
                </a:solidFill>
              </a:rPr>
              <a:t>Matplotlib</a:t>
            </a:r>
          </a:p>
          <a:p>
            <a:pPr marL="285750" indent="-285750">
              <a:buFont typeface="Wingdings" pitchFamily="2" charset="2"/>
              <a:buChar char="v"/>
            </a:pPr>
            <a:r>
              <a:rPr lang="en-US" sz="1600" dirty="0">
                <a:solidFill>
                  <a:srgbClr val="000000"/>
                </a:solidFill>
              </a:rPr>
              <a:t>Seaborn</a:t>
            </a:r>
          </a:p>
          <a:p>
            <a:pPr marL="171450" indent="-171450">
              <a:buFont typeface="Wingdings" pitchFamily="2" charset="2"/>
              <a:buChar char="v"/>
            </a:pPr>
            <a:r>
              <a:rPr lang="en-US" sz="1600" dirty="0">
                <a:solidFill>
                  <a:srgbClr val="000000"/>
                </a:solidFill>
              </a:rPr>
              <a:t>  </a:t>
            </a:r>
            <a:r>
              <a:rPr lang="en-US" sz="1600" dirty="0" err="1">
                <a:solidFill>
                  <a:srgbClr val="000000"/>
                </a:solidFill>
              </a:rPr>
              <a:t>ggplot</a:t>
            </a:r>
            <a:endParaRPr lang="en-US" sz="1600" dirty="0">
              <a:solidFill>
                <a:srgbClr val="000000"/>
              </a:solidFill>
            </a:endParaRPr>
          </a:p>
          <a:p>
            <a:pPr marL="171450" indent="-171450">
              <a:buFont typeface="Wingdings" pitchFamily="2" charset="2"/>
              <a:buChar char="v"/>
            </a:pPr>
            <a:r>
              <a:rPr lang="en-US" sz="1600" dirty="0">
                <a:solidFill>
                  <a:srgbClr val="000000"/>
                </a:solidFill>
              </a:rPr>
              <a:t>  </a:t>
            </a:r>
            <a:r>
              <a:rPr lang="en-US" sz="1600" dirty="0" err="1">
                <a:solidFill>
                  <a:srgbClr val="000000"/>
                </a:solidFill>
              </a:rPr>
              <a:t>Plotly</a:t>
            </a:r>
            <a:endParaRPr lang="en-US" sz="1600" dirty="0">
              <a:solidFill>
                <a:srgbClr val="000000"/>
              </a:solidFill>
            </a:endParaRPr>
          </a:p>
        </p:txBody>
      </p:sp>
      <p:sp>
        <p:nvSpPr>
          <p:cNvPr id="31" name="Rectangle 30">
            <a:extLst>
              <a:ext uri="{FF2B5EF4-FFF2-40B4-BE49-F238E27FC236}">
                <a16:creationId xmlns:a16="http://schemas.microsoft.com/office/drawing/2014/main" id="{0547C1FF-1F59-EB4D-A694-FAC3B2660832}"/>
              </a:ext>
            </a:extLst>
          </p:cNvPr>
          <p:cNvSpPr/>
          <p:nvPr/>
        </p:nvSpPr>
        <p:spPr>
          <a:xfrm>
            <a:off x="7378826" y="3286444"/>
            <a:ext cx="1118832" cy="338554"/>
          </a:xfrm>
          <a:prstGeom prst="rect">
            <a:avLst/>
          </a:prstGeom>
        </p:spPr>
        <p:txBody>
          <a:bodyPr wrap="none">
            <a:spAutoFit/>
          </a:bodyPr>
          <a:lstStyle/>
          <a:p>
            <a:r>
              <a:rPr lang="en-US" sz="1600" b="1" dirty="0">
                <a:solidFill>
                  <a:srgbClr val="000000"/>
                </a:solidFill>
              </a:rPr>
              <a:t>Analytics:</a:t>
            </a:r>
            <a:endParaRPr lang="en-US" sz="1600" b="1" dirty="0"/>
          </a:p>
        </p:txBody>
      </p:sp>
      <p:sp>
        <p:nvSpPr>
          <p:cNvPr id="32" name="Rectangle 31">
            <a:extLst>
              <a:ext uri="{FF2B5EF4-FFF2-40B4-BE49-F238E27FC236}">
                <a16:creationId xmlns:a16="http://schemas.microsoft.com/office/drawing/2014/main" id="{FAF0486F-9BD3-4A45-8AA4-A7299147A7DC}"/>
              </a:ext>
            </a:extLst>
          </p:cNvPr>
          <p:cNvSpPr/>
          <p:nvPr/>
        </p:nvSpPr>
        <p:spPr>
          <a:xfrm>
            <a:off x="7160949" y="3646499"/>
            <a:ext cx="1577764"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rPr>
              <a:t>Python: </a:t>
            </a:r>
          </a:p>
          <a:p>
            <a:r>
              <a:rPr lang="en-US" sz="1600" dirty="0">
                <a:solidFill>
                  <a:srgbClr val="000000"/>
                </a:solidFill>
              </a:rPr>
              <a:t>Data Analysis</a:t>
            </a:r>
          </a:p>
        </p:txBody>
      </p:sp>
      <p:sp>
        <p:nvSpPr>
          <p:cNvPr id="33" name="Rectangle 32">
            <a:extLst>
              <a:ext uri="{FF2B5EF4-FFF2-40B4-BE49-F238E27FC236}">
                <a16:creationId xmlns:a16="http://schemas.microsoft.com/office/drawing/2014/main" id="{A4F2C26C-8FA5-E541-8E4F-9BCE4E7CCB15}"/>
              </a:ext>
            </a:extLst>
          </p:cNvPr>
          <p:cNvSpPr/>
          <p:nvPr/>
        </p:nvSpPr>
        <p:spPr>
          <a:xfrm>
            <a:off x="537197" y="3850958"/>
            <a:ext cx="2667627"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Census &amp; Crime</a:t>
            </a:r>
          </a:p>
          <a:p>
            <a:r>
              <a:rPr lang="en-US" sz="1200" dirty="0">
                <a:solidFill>
                  <a:srgbClr val="000000"/>
                </a:solidFill>
              </a:rPr>
              <a:t>– </a:t>
            </a:r>
            <a:r>
              <a:rPr lang="en-US" altLang="zh-CN" sz="1200" dirty="0">
                <a:solidFill>
                  <a:srgbClr val="000000"/>
                </a:solidFill>
              </a:rPr>
              <a:t>Income, Education, Crime Rate by CCA</a:t>
            </a:r>
            <a:endParaRPr lang="en-US" sz="1200" dirty="0"/>
          </a:p>
        </p:txBody>
      </p:sp>
    </p:spTree>
    <p:extLst>
      <p:ext uri="{BB962C8B-B14F-4D97-AF65-F5344CB8AC3E}">
        <p14:creationId xmlns:p14="http://schemas.microsoft.com/office/powerpoint/2010/main" val="278053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8" name="Rectangle 17">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9" name="Table 8">
            <a:extLst>
              <a:ext uri="{FF2B5EF4-FFF2-40B4-BE49-F238E27FC236}">
                <a16:creationId xmlns:a16="http://schemas.microsoft.com/office/drawing/2014/main" id="{8F957D57-DE5C-B14B-87CB-93830340C466}"/>
              </a:ext>
            </a:extLst>
          </p:cNvPr>
          <p:cNvGraphicFramePr>
            <a:graphicFrameLocks noGrp="1"/>
          </p:cNvGraphicFramePr>
          <p:nvPr>
            <p:extLst>
              <p:ext uri="{D42A27DB-BD31-4B8C-83A1-F6EECF244321}">
                <p14:modId xmlns:p14="http://schemas.microsoft.com/office/powerpoint/2010/main" val="41631779"/>
              </p:ext>
            </p:extLst>
          </p:nvPr>
        </p:nvGraphicFramePr>
        <p:xfrm>
          <a:off x="784577" y="841377"/>
          <a:ext cx="7574845" cy="4168591"/>
        </p:xfrm>
        <a:graphic>
          <a:graphicData uri="http://schemas.openxmlformats.org/drawingml/2006/table">
            <a:tbl>
              <a:tblPr firstRow="1">
                <a:tableStyleId>{3B4B98B0-60AC-42C2-AFA5-B58CD77FA1E5}</a:tableStyleId>
              </a:tblPr>
              <a:tblGrid>
                <a:gridCol w="1885868">
                  <a:extLst>
                    <a:ext uri="{9D8B030D-6E8A-4147-A177-3AD203B41FA5}">
                      <a16:colId xmlns:a16="http://schemas.microsoft.com/office/drawing/2014/main" val="4153906537"/>
                    </a:ext>
                  </a:extLst>
                </a:gridCol>
                <a:gridCol w="1978729">
                  <a:extLst>
                    <a:ext uri="{9D8B030D-6E8A-4147-A177-3AD203B41FA5}">
                      <a16:colId xmlns:a16="http://schemas.microsoft.com/office/drawing/2014/main" val="3104755441"/>
                    </a:ext>
                  </a:extLst>
                </a:gridCol>
                <a:gridCol w="2197102">
                  <a:extLst>
                    <a:ext uri="{9D8B030D-6E8A-4147-A177-3AD203B41FA5}">
                      <a16:colId xmlns:a16="http://schemas.microsoft.com/office/drawing/2014/main" val="863915073"/>
                    </a:ext>
                  </a:extLst>
                </a:gridCol>
                <a:gridCol w="1513146">
                  <a:extLst>
                    <a:ext uri="{9D8B030D-6E8A-4147-A177-3AD203B41FA5}">
                      <a16:colId xmlns:a16="http://schemas.microsoft.com/office/drawing/2014/main" val="2159891656"/>
                    </a:ext>
                  </a:extLst>
                </a:gridCol>
              </a:tblGrid>
              <a:tr h="425825">
                <a:tc>
                  <a:txBody>
                    <a:bodyPr/>
                    <a:lstStyle/>
                    <a:p>
                      <a:pPr marL="0" algn="l" defTabSz="685800" rtl="0" eaLnBrk="1" fontAlgn="t" latinLnBrk="0" hangingPunct="1">
                        <a:spcBef>
                          <a:spcPts val="0"/>
                        </a:spcBef>
                        <a:spcAft>
                          <a:spcPts val="0"/>
                        </a:spcAft>
                      </a:pPr>
                      <a:r>
                        <a:rPr lang="en-US" sz="900" u="none" strike="noStrike" kern="1200" dirty="0">
                          <a:effectLst/>
                        </a:rPr>
                        <a:t>Data Source</a:t>
                      </a:r>
                      <a:endParaRPr lang="en-US" sz="900" b="1" i="0" u="none" strike="noStrike" kern="1200" dirty="0">
                        <a:solidFill>
                          <a:srgbClr val="000000"/>
                        </a:solidFill>
                        <a:effectLst/>
                        <a:latin typeface="Gill Sans" panose="020B0502020104020203" pitchFamily="34" charset="-79"/>
                        <a:ea typeface="+mn-ea"/>
                        <a:cs typeface="Gill Sans" panose="020B0502020104020203" pitchFamily="34" charset="-79"/>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algn="l" defTabSz="685800" rtl="0" eaLnBrk="1" fontAlgn="t" latinLnBrk="0" hangingPunct="1">
                        <a:spcBef>
                          <a:spcPts val="0"/>
                        </a:spcBef>
                        <a:spcAft>
                          <a:spcPts val="0"/>
                        </a:spcAft>
                      </a:pPr>
                      <a:r>
                        <a:rPr lang="en-US" sz="900" u="none" strike="noStrike" kern="1200" dirty="0">
                          <a:effectLst/>
                        </a:rPr>
                        <a:t>Format and Size</a:t>
                      </a:r>
                      <a:endParaRPr lang="en-US" sz="900" b="1" i="0" u="none" strike="noStrike" kern="1200" dirty="0">
                        <a:solidFill>
                          <a:srgbClr val="000000"/>
                        </a:solidFill>
                        <a:effectLst/>
                        <a:latin typeface="Gill Sans" panose="020B0502020104020203" pitchFamily="34" charset="-79"/>
                        <a:ea typeface="+mn-ea"/>
                        <a:cs typeface="Gill Sans" panose="020B0502020104020203" pitchFamily="34" charset="-79"/>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Processed Data That Meet Analytical Needs</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Platform and Tools Used</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492824239"/>
                  </a:ext>
                </a:extLst>
              </a:tr>
              <a:tr h="653359">
                <a:tc>
                  <a:txBody>
                    <a:bodyPr/>
                    <a:lstStyle/>
                    <a:p>
                      <a:pPr algn="l" rtl="0" fontAlgn="ctr">
                        <a:spcBef>
                          <a:spcPts val="0"/>
                        </a:spcBef>
                        <a:spcAft>
                          <a:spcPts val="0"/>
                        </a:spcAft>
                      </a:pPr>
                      <a:r>
                        <a:rPr lang="en-US" sz="900" u="none" strike="noStrike" dirty="0">
                          <a:effectLst/>
                        </a:rPr>
                        <a:t>Chicago Data Portal: Transportation Network Providers</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70 GB </a:t>
                      </a:r>
                    </a:p>
                    <a:p>
                      <a:pPr algn="l" rtl="0" fontAlgn="t">
                        <a:spcBef>
                          <a:spcPts val="0"/>
                        </a:spcBef>
                        <a:spcAft>
                          <a:spcPts val="0"/>
                        </a:spcAft>
                      </a:pPr>
                      <a:r>
                        <a:rPr lang="en-US" sz="900" u="none" strike="noStrike" dirty="0">
                          <a:effectLst/>
                        </a:rPr>
                        <a:t>(129 Million Rows, 21 Columns)</a:t>
                      </a:r>
                      <a:endParaRPr lang="en-US" sz="900" dirty="0">
                        <a:effectLst/>
                      </a:endParaRPr>
                    </a:p>
                    <a:p>
                      <a:pPr algn="l" rtl="0" fontAlgn="t">
                        <a:spcBef>
                          <a:spcPts val="0"/>
                        </a:spcBef>
                        <a:spcAft>
                          <a:spcPts val="0"/>
                        </a:spcAft>
                      </a:pPr>
                      <a:r>
                        <a:rPr lang="en-US" sz="900" u="none" strike="noStrike" dirty="0">
                          <a:effectLst/>
                        </a:rPr>
                        <a:t>Structured CSV File</a:t>
                      </a:r>
                      <a:br>
                        <a:rPr lang="en-US" sz="900" dirty="0">
                          <a:effectLst/>
                        </a:rPr>
                      </a:b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Ridership, Avg Traveled Distance, Avg Tips and Number of Pooled trips Group by CCA, Date and Time </a:t>
                      </a: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Python, MySQL GCP and RCC</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668869758"/>
                  </a:ext>
                </a:extLst>
              </a:tr>
              <a:tr h="514855">
                <a:tc>
                  <a:txBody>
                    <a:bodyPr/>
                    <a:lstStyle/>
                    <a:p>
                      <a:pPr algn="l" rtl="0" fontAlgn="ctr">
                        <a:spcBef>
                          <a:spcPts val="0"/>
                        </a:spcBef>
                        <a:spcAft>
                          <a:spcPts val="0"/>
                        </a:spcAft>
                      </a:pPr>
                      <a:r>
                        <a:rPr lang="en-US" sz="900" u="none" strike="noStrike" dirty="0">
                          <a:effectLst/>
                        </a:rPr>
                        <a:t>Chicago Data Portal: Boundaries - Chicago Community Areas (CCA)</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1.92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MULTIPOLYGON Data by CCA For Tableau</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98191882"/>
                  </a:ext>
                </a:extLst>
              </a:tr>
              <a:tr h="514855">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Census Data By CCA</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1.1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dirty="0">
                          <a:effectLst/>
                        </a:rPr>
                        <a:t>Education, Age, Income,  population &amp; Unemployment Rate etc. by CCA</a:t>
                      </a: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900" u="none" strike="noStrike" dirty="0">
                          <a:effectLst/>
                        </a:rPr>
                        <a:t>Python, MySQL</a:t>
                      </a:r>
                      <a:endParaRPr lang="en-US" sz="900" dirty="0">
                        <a:effectLst/>
                      </a:endParaRPr>
                    </a:p>
                    <a:p>
                      <a:pPr algn="l" rtl="0" fontAlgn="t">
                        <a:spcBef>
                          <a:spcPts val="0"/>
                        </a:spcBef>
                        <a:spcAft>
                          <a:spcPts val="0"/>
                        </a:spcAft>
                      </a:pP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35376023"/>
                  </a:ext>
                </a:extLst>
              </a:tr>
              <a:tr h="514855">
                <a:tc>
                  <a:txBody>
                    <a:bodyPr/>
                    <a:lstStyle/>
                    <a:p>
                      <a:pPr algn="l" rtl="0" fontAlgn="ctr">
                        <a:spcBef>
                          <a:spcPts val="0"/>
                        </a:spcBef>
                        <a:spcAft>
                          <a:spcPts val="0"/>
                        </a:spcAft>
                      </a:pPr>
                      <a:r>
                        <a:rPr lang="en-US" sz="900" u="none" strike="noStrike" dirty="0">
                          <a:effectLst/>
                        </a:rPr>
                        <a:t>Chicago Data Portal: Crimes</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16 GB</a:t>
                      </a:r>
                    </a:p>
                    <a:p>
                      <a:pPr algn="l" rtl="0" fontAlgn="ctr">
                        <a:spcBef>
                          <a:spcPts val="0"/>
                        </a:spcBef>
                        <a:spcAft>
                          <a:spcPts val="0"/>
                        </a:spcAft>
                      </a:pPr>
                      <a:r>
                        <a:rPr lang="en-US" sz="900" u="none" strike="noStrike" dirty="0">
                          <a:effectLst/>
                        </a:rPr>
                        <a:t>(7.12 Million Rows, 22 Columns) </a:t>
                      </a:r>
                      <a:endParaRPr lang="en-US" sz="900" dirty="0">
                        <a:effectLst/>
                      </a:endParaRP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Total Number of Crimes By CCA</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MySQL</a:t>
                      </a:r>
                      <a:r>
                        <a:rPr lang="zh-CN" altLang="en-US" sz="900" u="none" strike="noStrike" dirty="0">
                          <a:effectLst/>
                        </a:rPr>
                        <a:t> </a:t>
                      </a:r>
                      <a:r>
                        <a:rPr lang="en-US" sz="900" u="none" strike="noStrike" dirty="0">
                          <a:effectLst/>
                        </a:rPr>
                        <a:t>GCP and RCC</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901094158"/>
                  </a:ext>
                </a:extLst>
              </a:tr>
              <a:tr h="514855">
                <a:tc>
                  <a:txBody>
                    <a:bodyPr/>
                    <a:lstStyle/>
                    <a:p>
                      <a:pPr algn="l" rtl="0" fontAlgn="ctr">
                        <a:spcBef>
                          <a:spcPts val="0"/>
                        </a:spcBef>
                        <a:spcAft>
                          <a:spcPts val="0"/>
                        </a:spcAft>
                      </a:pPr>
                      <a:r>
                        <a:rPr lang="en-US" sz="900" u="none" strike="noStrike" dirty="0">
                          <a:effectLst/>
                        </a:rPr>
                        <a:t>ESPN</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2 MB</a:t>
                      </a:r>
                    </a:p>
                    <a:p>
                      <a:pPr algn="l" rtl="0" fontAlgn="ctr">
                        <a:spcBef>
                          <a:spcPts val="0"/>
                        </a:spcBef>
                        <a:spcAft>
                          <a:spcPts val="0"/>
                        </a:spcAft>
                      </a:pPr>
                      <a:r>
                        <a:rPr lang="en-US" sz="900" u="none" strike="noStrike" dirty="0">
                          <a:effectLst/>
                        </a:rPr>
                        <a:t>Unstructured Data:</a:t>
                      </a:r>
                    </a:p>
                    <a:p>
                      <a:pPr algn="l" rtl="0" fontAlgn="ctr">
                        <a:spcBef>
                          <a:spcPts val="0"/>
                        </a:spcBef>
                        <a:spcAft>
                          <a:spcPts val="0"/>
                        </a:spcAft>
                      </a:pPr>
                      <a:r>
                        <a:rPr lang="en-US" sz="900" u="none" strike="noStrike" dirty="0">
                          <a:effectLst/>
                        </a:rPr>
                        <a:t>From Web Scraping</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Only the Home game dates and location </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97326425"/>
                  </a:ext>
                </a:extLst>
              </a:tr>
              <a:tr h="492736">
                <a:tc>
                  <a:txBody>
                    <a:bodyPr/>
                    <a:lstStyle/>
                    <a:p>
                      <a:pPr algn="l" rtl="0" fontAlgn="ctr">
                        <a:spcBef>
                          <a:spcPts val="0"/>
                        </a:spcBef>
                        <a:spcAft>
                          <a:spcPts val="0"/>
                        </a:spcAft>
                      </a:pPr>
                      <a:r>
                        <a:rPr lang="en-US" sz="900" u="none" strike="noStrike" dirty="0">
                          <a:effectLst/>
                        </a:rPr>
                        <a:t>National Centers for Environmental Information</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5.5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Avg daily temp, total daily precipitation and avg daily wind speed by date.</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513257282"/>
                  </a:ext>
                </a:extLst>
              </a:tr>
              <a:tr h="514855">
                <a:tc>
                  <a:txBody>
                    <a:bodyPr/>
                    <a:lstStyle/>
                    <a:p>
                      <a:pPr algn="l" rtl="0" fontAlgn="ctr">
                        <a:spcBef>
                          <a:spcPts val="0"/>
                        </a:spcBef>
                        <a:spcAft>
                          <a:spcPts val="0"/>
                        </a:spcAft>
                      </a:pPr>
                      <a:r>
                        <a:rPr lang="en-US" sz="900" u="none" strike="noStrike" dirty="0">
                          <a:effectLst/>
                        </a:rPr>
                        <a:t>Wikipedia: Community Areas in Chicago</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0.1 MB</a:t>
                      </a:r>
                    </a:p>
                    <a:p>
                      <a:pPr algn="l" rtl="0" fontAlgn="ctr">
                        <a:spcBef>
                          <a:spcPts val="0"/>
                        </a:spcBef>
                        <a:spcAft>
                          <a:spcPts val="0"/>
                        </a:spcAft>
                      </a:pPr>
                      <a:r>
                        <a:rPr lang="en-US" sz="900" u="none" strike="noStrike" dirty="0">
                          <a:effectLst/>
                        </a:rPr>
                        <a:t>Unstructured Data:</a:t>
                      </a:r>
                      <a:endParaRPr lang="en-US" sz="900" dirty="0">
                        <a:effectLst/>
                      </a:endParaRPr>
                    </a:p>
                    <a:p>
                      <a:pPr algn="l" rtl="0" fontAlgn="ctr">
                        <a:spcBef>
                          <a:spcPts val="0"/>
                        </a:spcBef>
                        <a:spcAft>
                          <a:spcPts val="0"/>
                        </a:spcAft>
                      </a:pPr>
                      <a:r>
                        <a:rPr lang="en-US" sz="900" u="none" strike="noStrike" dirty="0">
                          <a:effectLst/>
                        </a:rPr>
                        <a:t>From Web Scraping</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Chicago community area code</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61547194"/>
                  </a:ext>
                </a:extLst>
              </a:tr>
            </a:tbl>
          </a:graphicData>
        </a:graphic>
      </p:graphicFrame>
      <p:sp>
        <p:nvSpPr>
          <p:cNvPr id="13" name="Title 1">
            <a:extLst>
              <a:ext uri="{FF2B5EF4-FFF2-40B4-BE49-F238E27FC236}">
                <a16:creationId xmlns:a16="http://schemas.microsoft.com/office/drawing/2014/main" id="{19A2876F-4826-B842-A841-C515715ECEFA}"/>
              </a:ext>
            </a:extLst>
          </p:cNvPr>
          <p:cNvSpPr>
            <a:spLocks noGrp="1"/>
          </p:cNvSpPr>
          <p:nvPr>
            <p:ph type="title"/>
          </p:nvPr>
        </p:nvSpPr>
        <p:spPr>
          <a:xfrm>
            <a:off x="708460" y="212513"/>
            <a:ext cx="8520600" cy="628864"/>
          </a:xfrm>
        </p:spPr>
        <p:txBody>
          <a:bodyPr/>
          <a:lstStyle/>
          <a:p>
            <a:r>
              <a:rPr lang="en-US" dirty="0"/>
              <a:t>DATA PREPARATION</a:t>
            </a:r>
          </a:p>
        </p:txBody>
      </p:sp>
    </p:spTree>
    <p:extLst>
      <p:ext uri="{BB962C8B-B14F-4D97-AF65-F5344CB8AC3E}">
        <p14:creationId xmlns:p14="http://schemas.microsoft.com/office/powerpoint/2010/main" val="391486397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2053</Words>
  <Application>Microsoft Macintosh PowerPoint</Application>
  <PresentationFormat>On-screen Show (16:9)</PresentationFormat>
  <Paragraphs>262</Paragraphs>
  <Slides>45</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Chalkboard</vt:lpstr>
      <vt:lpstr>Gill Sans</vt:lpstr>
      <vt:lpstr>Gill Sans MT</vt:lpstr>
      <vt:lpstr>Impact</vt:lpstr>
      <vt:lpstr>Times New Roman</vt:lpstr>
      <vt:lpstr>Wingdings</vt:lpstr>
      <vt:lpstr>Badge</vt:lpstr>
      <vt:lpstr>PowerPoint Presentation</vt:lpstr>
      <vt:lpstr>MEET THE TEAM</vt:lpstr>
      <vt:lpstr>content</vt:lpstr>
      <vt:lpstr>EXECUTIVE SUMMARY</vt:lpstr>
      <vt:lpstr>Executive Summary</vt:lpstr>
      <vt:lpstr>Business Use Case</vt:lpstr>
      <vt:lpstr>Data ingestion  &amp; Preparation</vt:lpstr>
      <vt:lpstr>Solution overview: Data / Tools</vt:lpstr>
      <vt:lpstr>DATA PREPARATION</vt:lpstr>
      <vt:lpstr>Data MODELING &amp; DESIGN</vt:lpstr>
      <vt:lpstr>DATA MODELING</vt:lpstr>
      <vt:lpstr>DESIGN CONSIDERATIONS</vt:lpstr>
      <vt:lpstr>NoSQL Considerations -MONGODB, NEO4J</vt:lpstr>
      <vt:lpstr>PowerPoint Presentation</vt:lpstr>
      <vt:lpstr>Enhanced Entity Relationship diagram</vt:lpstr>
      <vt:lpstr>analytics &amp; RESULTS</vt:lpstr>
      <vt:lpstr>Dashboard: xxx</vt:lpstr>
      <vt:lpstr>Dashboard: xxx</vt:lpstr>
      <vt:lpstr>Dashboard: xxx</vt:lpstr>
      <vt:lpstr>Dashboard: xxx</vt:lpstr>
      <vt:lpstr>Dashboard: xxx</vt:lpstr>
      <vt:lpstr>PowerPoint Presentation</vt:lpstr>
      <vt:lpstr>PowerPoint Presentation</vt:lpstr>
      <vt:lpstr>PowerPoint Presentation</vt:lpstr>
      <vt:lpstr>PowerPoint Presentation</vt:lpstr>
      <vt:lpstr>Conclusion  &amp; RECOMMENDATIONS</vt:lpstr>
      <vt:lpstr>Conclusion / Recommendation</vt:lpstr>
      <vt:lpstr>Conclusion / Recommendation</vt:lpstr>
      <vt:lpstr>Future work</vt:lpstr>
      <vt:lpstr>Future Work</vt:lpstr>
      <vt:lpstr>THANK YOU! anY QUESTIONS?</vt:lpstr>
      <vt:lpstr>appendix</vt:lpstr>
      <vt:lpstr>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Yiheng Zhu</dc:creator>
  <cp:lastModifiedBy>Yiheng Zhu</cp:lastModifiedBy>
  <cp:revision>12</cp:revision>
  <dcterms:created xsi:type="dcterms:W3CDTF">2020-06-10T20:32:03Z</dcterms:created>
  <dcterms:modified xsi:type="dcterms:W3CDTF">2020-06-10T20:59:09Z</dcterms:modified>
</cp:coreProperties>
</file>